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7" r:id="rId2"/>
    <p:sldId id="258" r:id="rId3"/>
    <p:sldId id="259" r:id="rId4"/>
    <p:sldId id="260" r:id="rId5"/>
    <p:sldId id="276" r:id="rId6"/>
    <p:sldId id="273" r:id="rId7"/>
    <p:sldId id="274" r:id="rId8"/>
    <p:sldId id="262" r:id="rId9"/>
    <p:sldId id="275" r:id="rId10"/>
    <p:sldId id="279" r:id="rId11"/>
    <p:sldId id="264" r:id="rId12"/>
    <p:sldId id="265" r:id="rId13"/>
    <p:sldId id="266" r:id="rId14"/>
    <p:sldId id="267" r:id="rId15"/>
    <p:sldId id="268" r:id="rId16"/>
    <p:sldId id="269" r:id="rId17"/>
    <p:sldId id="270" r:id="rId18"/>
    <p:sldId id="277" r:id="rId19"/>
    <p:sldId id="278" r:id="rId20"/>
    <p:sldId id="280" r:id="rId21"/>
    <p:sldId id="281" r:id="rId22"/>
    <p:sldId id="282" r:id="rId23"/>
    <p:sldId id="283" r:id="rId24"/>
    <p:sldId id="284" r:id="rId25"/>
    <p:sldId id="286" r:id="rId26"/>
    <p:sldId id="285" r:id="rId27"/>
    <p:sldId id="287" r:id="rId28"/>
    <p:sldId id="288" r:id="rId29"/>
    <p:sldId id="290" r:id="rId30"/>
    <p:sldId id="291" r:id="rId31"/>
    <p:sldId id="292" r:id="rId32"/>
    <p:sldId id="293" r:id="rId33"/>
    <p:sldId id="289" r:id="rId34"/>
    <p:sldId id="294" r:id="rId35"/>
    <p:sldId id="295" r:id="rId36"/>
    <p:sldId id="296" r:id="rId37"/>
    <p:sldId id="297"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5636" autoAdjust="0"/>
  </p:normalViewPr>
  <p:slideViewPr>
    <p:cSldViewPr snapToGrid="0">
      <p:cViewPr varScale="1">
        <p:scale>
          <a:sx n="51" d="100"/>
          <a:sy n="51" d="100"/>
        </p:scale>
        <p:origin x="125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A4C4C7-9447-4E14-BF19-3B6D911934BE}" type="datetimeFigureOut">
              <a:rPr lang="en-IN" smtClean="0"/>
              <a:t>01-08-2024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C3128E-84F0-46C3-A5D0-EBF7047AFD06}" type="slidenum">
              <a:rPr lang="en-IN" smtClean="0"/>
              <a:t>‹#›</a:t>
            </a:fld>
            <a:endParaRPr lang="en-IN"/>
          </a:p>
        </p:txBody>
      </p:sp>
    </p:spTree>
    <p:extLst>
      <p:ext uri="{BB962C8B-B14F-4D97-AF65-F5344CB8AC3E}">
        <p14:creationId xmlns:p14="http://schemas.microsoft.com/office/powerpoint/2010/main" val="768776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8C3128E-84F0-46C3-A5D0-EBF7047AFD06}" type="slidenum">
              <a:rPr lang="en-IN" smtClean="0"/>
              <a:t>8</a:t>
            </a:fld>
            <a:endParaRPr lang="en-IN"/>
          </a:p>
        </p:txBody>
      </p:sp>
    </p:spTree>
    <p:extLst>
      <p:ext uri="{BB962C8B-B14F-4D97-AF65-F5344CB8AC3E}">
        <p14:creationId xmlns:p14="http://schemas.microsoft.com/office/powerpoint/2010/main" val="2006038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IN" dirty="0"/>
          </a:p>
        </p:txBody>
      </p:sp>
      <p:sp>
        <p:nvSpPr>
          <p:cNvPr id="4" name="Slide Number Placeholder 3"/>
          <p:cNvSpPr>
            <a:spLocks noGrp="1"/>
          </p:cNvSpPr>
          <p:nvPr>
            <p:ph type="sldNum" sz="quarter" idx="5"/>
          </p:nvPr>
        </p:nvSpPr>
        <p:spPr/>
        <p:txBody>
          <a:bodyPr/>
          <a:lstStyle/>
          <a:p>
            <a:fld id="{C8C3128E-84F0-46C3-A5D0-EBF7047AFD06}" type="slidenum">
              <a:rPr lang="en-IN" smtClean="0"/>
              <a:t>27</a:t>
            </a:fld>
            <a:endParaRPr lang="en-IN"/>
          </a:p>
        </p:txBody>
      </p:sp>
    </p:spTree>
    <p:extLst>
      <p:ext uri="{BB962C8B-B14F-4D97-AF65-F5344CB8AC3E}">
        <p14:creationId xmlns:p14="http://schemas.microsoft.com/office/powerpoint/2010/main" val="1712421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8C3128E-84F0-46C3-A5D0-EBF7047AFD06}" type="slidenum">
              <a:rPr lang="en-IN" smtClean="0"/>
              <a:t>29</a:t>
            </a:fld>
            <a:endParaRPr lang="en-IN"/>
          </a:p>
        </p:txBody>
      </p:sp>
    </p:spTree>
    <p:extLst>
      <p:ext uri="{BB962C8B-B14F-4D97-AF65-F5344CB8AC3E}">
        <p14:creationId xmlns:p14="http://schemas.microsoft.com/office/powerpoint/2010/main" val="2544862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8C3128E-84F0-46C3-A5D0-EBF7047AFD06}" type="slidenum">
              <a:rPr lang="en-IN" smtClean="0"/>
              <a:t>30</a:t>
            </a:fld>
            <a:endParaRPr lang="en-IN"/>
          </a:p>
        </p:txBody>
      </p:sp>
    </p:spTree>
    <p:extLst>
      <p:ext uri="{BB962C8B-B14F-4D97-AF65-F5344CB8AC3E}">
        <p14:creationId xmlns:p14="http://schemas.microsoft.com/office/powerpoint/2010/main" val="222766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8C3128E-84F0-46C3-A5D0-EBF7047AFD06}" type="slidenum">
              <a:rPr lang="en-IN" smtClean="0"/>
              <a:t>31</a:t>
            </a:fld>
            <a:endParaRPr lang="en-IN"/>
          </a:p>
        </p:txBody>
      </p:sp>
    </p:spTree>
    <p:extLst>
      <p:ext uri="{BB962C8B-B14F-4D97-AF65-F5344CB8AC3E}">
        <p14:creationId xmlns:p14="http://schemas.microsoft.com/office/powerpoint/2010/main" val="2109730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8C3128E-84F0-46C3-A5D0-EBF7047AFD06}" type="slidenum">
              <a:rPr lang="en-IN" smtClean="0"/>
              <a:t>34</a:t>
            </a:fld>
            <a:endParaRPr lang="en-IN"/>
          </a:p>
        </p:txBody>
      </p:sp>
    </p:spTree>
    <p:extLst>
      <p:ext uri="{BB962C8B-B14F-4D97-AF65-F5344CB8AC3E}">
        <p14:creationId xmlns:p14="http://schemas.microsoft.com/office/powerpoint/2010/main" val="36289096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8C3128E-84F0-46C3-A5D0-EBF7047AFD06}" type="slidenum">
              <a:rPr lang="en-IN" smtClean="0"/>
              <a:t>35</a:t>
            </a:fld>
            <a:endParaRPr lang="en-IN"/>
          </a:p>
        </p:txBody>
      </p:sp>
    </p:spTree>
    <p:extLst>
      <p:ext uri="{BB962C8B-B14F-4D97-AF65-F5344CB8AC3E}">
        <p14:creationId xmlns:p14="http://schemas.microsoft.com/office/powerpoint/2010/main" val="4835421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8C3128E-84F0-46C3-A5D0-EBF7047AFD06}" type="slidenum">
              <a:rPr lang="en-IN" smtClean="0"/>
              <a:t>36</a:t>
            </a:fld>
            <a:endParaRPr lang="en-IN"/>
          </a:p>
        </p:txBody>
      </p:sp>
    </p:spTree>
    <p:extLst>
      <p:ext uri="{BB962C8B-B14F-4D97-AF65-F5344CB8AC3E}">
        <p14:creationId xmlns:p14="http://schemas.microsoft.com/office/powerpoint/2010/main" val="4006183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8E245-B158-901C-8F8A-16431F1A1D8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CEBEA20-74FC-118C-3473-9846BAF8F5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E8E285C-27A3-BCF6-D347-B4F56F1F0968}"/>
              </a:ext>
            </a:extLst>
          </p:cNvPr>
          <p:cNvSpPr>
            <a:spLocks noGrp="1"/>
          </p:cNvSpPr>
          <p:nvPr>
            <p:ph type="dt" sz="half" idx="10"/>
          </p:nvPr>
        </p:nvSpPr>
        <p:spPr/>
        <p:txBody>
          <a:bodyPr/>
          <a:lstStyle/>
          <a:p>
            <a:fld id="{185DE0AF-94E1-4F83-851D-574CD88B77EE}" type="datetimeFigureOut">
              <a:rPr lang="en-IN" smtClean="0"/>
              <a:t>01-08-2024</a:t>
            </a:fld>
            <a:endParaRPr lang="en-IN"/>
          </a:p>
        </p:txBody>
      </p:sp>
      <p:sp>
        <p:nvSpPr>
          <p:cNvPr id="5" name="Footer Placeholder 4">
            <a:extLst>
              <a:ext uri="{FF2B5EF4-FFF2-40B4-BE49-F238E27FC236}">
                <a16:creationId xmlns:a16="http://schemas.microsoft.com/office/drawing/2014/main" id="{449DD770-6AFE-34FA-C9B4-E39568CF90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634E9D6-24A7-B2D3-F29E-289EBD6D94D9}"/>
              </a:ext>
            </a:extLst>
          </p:cNvPr>
          <p:cNvSpPr>
            <a:spLocks noGrp="1"/>
          </p:cNvSpPr>
          <p:nvPr>
            <p:ph type="sldNum" sz="quarter" idx="12"/>
          </p:nvPr>
        </p:nvSpPr>
        <p:spPr/>
        <p:txBody>
          <a:bodyPr/>
          <a:lstStyle/>
          <a:p>
            <a:fld id="{460191E0-B1F9-4ADD-A1D7-9572BB4CD23D}" type="slidenum">
              <a:rPr lang="en-IN" smtClean="0"/>
              <a:t>‹#›</a:t>
            </a:fld>
            <a:endParaRPr lang="en-IN"/>
          </a:p>
        </p:txBody>
      </p:sp>
    </p:spTree>
    <p:extLst>
      <p:ext uri="{BB962C8B-B14F-4D97-AF65-F5344CB8AC3E}">
        <p14:creationId xmlns:p14="http://schemas.microsoft.com/office/powerpoint/2010/main" val="3155890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6AFD0-B9F0-2721-4D88-86489870168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1B99719-7C5A-36CC-6B5D-C0ED267E94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D0C9377-1A2F-64BF-4662-F7432244E6AD}"/>
              </a:ext>
            </a:extLst>
          </p:cNvPr>
          <p:cNvSpPr>
            <a:spLocks noGrp="1"/>
          </p:cNvSpPr>
          <p:nvPr>
            <p:ph type="dt" sz="half" idx="10"/>
          </p:nvPr>
        </p:nvSpPr>
        <p:spPr/>
        <p:txBody>
          <a:bodyPr/>
          <a:lstStyle/>
          <a:p>
            <a:fld id="{185DE0AF-94E1-4F83-851D-574CD88B77EE}" type="datetimeFigureOut">
              <a:rPr lang="en-IN" smtClean="0"/>
              <a:t>01-08-2024</a:t>
            </a:fld>
            <a:endParaRPr lang="en-IN"/>
          </a:p>
        </p:txBody>
      </p:sp>
      <p:sp>
        <p:nvSpPr>
          <p:cNvPr id="5" name="Footer Placeholder 4">
            <a:extLst>
              <a:ext uri="{FF2B5EF4-FFF2-40B4-BE49-F238E27FC236}">
                <a16:creationId xmlns:a16="http://schemas.microsoft.com/office/drawing/2014/main" id="{5834F46E-76FD-CE0A-5D3E-4AD36390851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8AD786-52DD-FBC7-C2C8-878A64206B76}"/>
              </a:ext>
            </a:extLst>
          </p:cNvPr>
          <p:cNvSpPr>
            <a:spLocks noGrp="1"/>
          </p:cNvSpPr>
          <p:nvPr>
            <p:ph type="sldNum" sz="quarter" idx="12"/>
          </p:nvPr>
        </p:nvSpPr>
        <p:spPr/>
        <p:txBody>
          <a:bodyPr/>
          <a:lstStyle/>
          <a:p>
            <a:fld id="{460191E0-B1F9-4ADD-A1D7-9572BB4CD23D}" type="slidenum">
              <a:rPr lang="en-IN" smtClean="0"/>
              <a:t>‹#›</a:t>
            </a:fld>
            <a:endParaRPr lang="en-IN"/>
          </a:p>
        </p:txBody>
      </p:sp>
    </p:spTree>
    <p:extLst>
      <p:ext uri="{BB962C8B-B14F-4D97-AF65-F5344CB8AC3E}">
        <p14:creationId xmlns:p14="http://schemas.microsoft.com/office/powerpoint/2010/main" val="2114675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05080C-D955-C7F5-C0AA-4F43C0A2D57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C2ADE4A-03FA-94DB-1690-5F4597FAB0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67F8CF6-4526-7668-D4BE-D68047C77AD5}"/>
              </a:ext>
            </a:extLst>
          </p:cNvPr>
          <p:cNvSpPr>
            <a:spLocks noGrp="1"/>
          </p:cNvSpPr>
          <p:nvPr>
            <p:ph type="dt" sz="half" idx="10"/>
          </p:nvPr>
        </p:nvSpPr>
        <p:spPr/>
        <p:txBody>
          <a:bodyPr/>
          <a:lstStyle/>
          <a:p>
            <a:fld id="{185DE0AF-94E1-4F83-851D-574CD88B77EE}" type="datetimeFigureOut">
              <a:rPr lang="en-IN" smtClean="0"/>
              <a:t>01-08-2024</a:t>
            </a:fld>
            <a:endParaRPr lang="en-IN"/>
          </a:p>
        </p:txBody>
      </p:sp>
      <p:sp>
        <p:nvSpPr>
          <p:cNvPr id="5" name="Footer Placeholder 4">
            <a:extLst>
              <a:ext uri="{FF2B5EF4-FFF2-40B4-BE49-F238E27FC236}">
                <a16:creationId xmlns:a16="http://schemas.microsoft.com/office/drawing/2014/main" id="{0D6FD1FA-796F-706E-EF52-6389DDB62DF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112F1D-719F-D95D-5884-AF3E4A7DB7DA}"/>
              </a:ext>
            </a:extLst>
          </p:cNvPr>
          <p:cNvSpPr>
            <a:spLocks noGrp="1"/>
          </p:cNvSpPr>
          <p:nvPr>
            <p:ph type="sldNum" sz="quarter" idx="12"/>
          </p:nvPr>
        </p:nvSpPr>
        <p:spPr/>
        <p:txBody>
          <a:bodyPr/>
          <a:lstStyle/>
          <a:p>
            <a:fld id="{460191E0-B1F9-4ADD-A1D7-9572BB4CD23D}" type="slidenum">
              <a:rPr lang="en-IN" smtClean="0"/>
              <a:t>‹#›</a:t>
            </a:fld>
            <a:endParaRPr lang="en-IN"/>
          </a:p>
        </p:txBody>
      </p:sp>
    </p:spTree>
    <p:extLst>
      <p:ext uri="{BB962C8B-B14F-4D97-AF65-F5344CB8AC3E}">
        <p14:creationId xmlns:p14="http://schemas.microsoft.com/office/powerpoint/2010/main" val="2215238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A34CA-8642-D6B3-7D8A-2B348D0F7B91}"/>
              </a:ext>
            </a:extLst>
          </p:cNvPr>
          <p:cNvSpPr>
            <a:spLocks noGrp="1"/>
          </p:cNvSpPr>
          <p:nvPr>
            <p:ph type="title"/>
          </p:nvPr>
        </p:nvSpPr>
        <p:spPr>
          <a:xfrm>
            <a:off x="609600" y="274638"/>
            <a:ext cx="10972800" cy="1143000"/>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17E36DB-57EE-50D2-1406-6A68EFB82122}"/>
              </a:ext>
            </a:extLst>
          </p:cNvPr>
          <p:cNvSpPr>
            <a:spLocks noGrp="1"/>
          </p:cNvSpPr>
          <p:nvPr>
            <p:ph type="body" sz="half" idx="1"/>
          </p:nvPr>
        </p:nvSpPr>
        <p:spPr>
          <a:xfrm>
            <a:off x="609600" y="1600201"/>
            <a:ext cx="53848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B13846F-F4F8-C0C6-0069-0BCFE5AD0A5B}"/>
              </a:ext>
            </a:extLst>
          </p:cNvPr>
          <p:cNvSpPr>
            <a:spLocks noGrp="1"/>
          </p:cNvSpPr>
          <p:nvPr>
            <p:ph sz="half" idx="2"/>
          </p:nvPr>
        </p:nvSpPr>
        <p:spPr>
          <a:xfrm>
            <a:off x="6197600" y="1600201"/>
            <a:ext cx="53848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11299192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5792B-0ECA-0B0D-FCC7-0EE0E5DE4021}"/>
              </a:ext>
            </a:extLst>
          </p:cNvPr>
          <p:cNvSpPr>
            <a:spLocks noGrp="1"/>
          </p:cNvSpPr>
          <p:nvPr>
            <p:ph type="title"/>
          </p:nvPr>
        </p:nvSpPr>
        <p:spPr>
          <a:xfrm>
            <a:off x="609600" y="274638"/>
            <a:ext cx="10972800" cy="1143000"/>
          </a:xfrm>
        </p:spPr>
        <p:txBody>
          <a:bodyPr/>
          <a:lstStyle/>
          <a:p>
            <a:r>
              <a:rPr lang="en-US"/>
              <a:t>Click to edit Master title style</a:t>
            </a:r>
            <a:endParaRPr lang="en-IN"/>
          </a:p>
        </p:txBody>
      </p:sp>
      <p:sp>
        <p:nvSpPr>
          <p:cNvPr id="3" name="Table Placeholder 2">
            <a:extLst>
              <a:ext uri="{FF2B5EF4-FFF2-40B4-BE49-F238E27FC236}">
                <a16:creationId xmlns:a16="http://schemas.microsoft.com/office/drawing/2014/main" id="{2AA898FD-0029-8AA9-F6B0-35DEE94800B7}"/>
              </a:ext>
            </a:extLst>
          </p:cNvPr>
          <p:cNvSpPr>
            <a:spLocks noGrp="1"/>
          </p:cNvSpPr>
          <p:nvPr>
            <p:ph type="tbl" idx="1"/>
          </p:nvPr>
        </p:nvSpPr>
        <p:spPr>
          <a:xfrm>
            <a:off x="609600" y="1600201"/>
            <a:ext cx="10972800" cy="4525963"/>
          </a:xfrm>
        </p:spPr>
        <p:txBody>
          <a:bodyPr/>
          <a:lstStyle/>
          <a:p>
            <a:endParaRPr lang="en-IN"/>
          </a:p>
        </p:txBody>
      </p:sp>
    </p:spTree>
    <p:extLst>
      <p:ext uri="{BB962C8B-B14F-4D97-AF65-F5344CB8AC3E}">
        <p14:creationId xmlns:p14="http://schemas.microsoft.com/office/powerpoint/2010/main" val="2811363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9A2EF-497D-CB7B-7AB9-E7DE6245F2D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5EA4C3B-876B-792C-7CA9-0C79F14FAB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EA20AA-50F6-0E04-88F5-A09BB3539531}"/>
              </a:ext>
            </a:extLst>
          </p:cNvPr>
          <p:cNvSpPr>
            <a:spLocks noGrp="1"/>
          </p:cNvSpPr>
          <p:nvPr>
            <p:ph type="dt" sz="half" idx="10"/>
          </p:nvPr>
        </p:nvSpPr>
        <p:spPr/>
        <p:txBody>
          <a:bodyPr/>
          <a:lstStyle/>
          <a:p>
            <a:fld id="{185DE0AF-94E1-4F83-851D-574CD88B77EE}" type="datetimeFigureOut">
              <a:rPr lang="en-IN" smtClean="0"/>
              <a:t>01-08-2024</a:t>
            </a:fld>
            <a:endParaRPr lang="en-IN"/>
          </a:p>
        </p:txBody>
      </p:sp>
      <p:sp>
        <p:nvSpPr>
          <p:cNvPr id="5" name="Footer Placeholder 4">
            <a:extLst>
              <a:ext uri="{FF2B5EF4-FFF2-40B4-BE49-F238E27FC236}">
                <a16:creationId xmlns:a16="http://schemas.microsoft.com/office/drawing/2014/main" id="{DE2BA9CC-CE68-91EF-81F3-8D86FC5E9F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96BCC2-E9E5-08C1-A46B-C209934AA0E8}"/>
              </a:ext>
            </a:extLst>
          </p:cNvPr>
          <p:cNvSpPr>
            <a:spLocks noGrp="1"/>
          </p:cNvSpPr>
          <p:nvPr>
            <p:ph type="sldNum" sz="quarter" idx="12"/>
          </p:nvPr>
        </p:nvSpPr>
        <p:spPr/>
        <p:txBody>
          <a:bodyPr/>
          <a:lstStyle/>
          <a:p>
            <a:fld id="{460191E0-B1F9-4ADD-A1D7-9572BB4CD23D}" type="slidenum">
              <a:rPr lang="en-IN" smtClean="0"/>
              <a:t>‹#›</a:t>
            </a:fld>
            <a:endParaRPr lang="en-IN"/>
          </a:p>
        </p:txBody>
      </p:sp>
    </p:spTree>
    <p:extLst>
      <p:ext uri="{BB962C8B-B14F-4D97-AF65-F5344CB8AC3E}">
        <p14:creationId xmlns:p14="http://schemas.microsoft.com/office/powerpoint/2010/main" val="1540322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27E76-F305-D52A-739F-604BC8F6D6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9574726-1FBA-86C4-D76C-AC6E6F85BB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DCF98A-1D5B-752A-73A5-FCB61EDE2A10}"/>
              </a:ext>
            </a:extLst>
          </p:cNvPr>
          <p:cNvSpPr>
            <a:spLocks noGrp="1"/>
          </p:cNvSpPr>
          <p:nvPr>
            <p:ph type="dt" sz="half" idx="10"/>
          </p:nvPr>
        </p:nvSpPr>
        <p:spPr/>
        <p:txBody>
          <a:bodyPr/>
          <a:lstStyle/>
          <a:p>
            <a:fld id="{185DE0AF-94E1-4F83-851D-574CD88B77EE}" type="datetimeFigureOut">
              <a:rPr lang="en-IN" smtClean="0"/>
              <a:t>01-08-2024</a:t>
            </a:fld>
            <a:endParaRPr lang="en-IN"/>
          </a:p>
        </p:txBody>
      </p:sp>
      <p:sp>
        <p:nvSpPr>
          <p:cNvPr id="5" name="Footer Placeholder 4">
            <a:extLst>
              <a:ext uri="{FF2B5EF4-FFF2-40B4-BE49-F238E27FC236}">
                <a16:creationId xmlns:a16="http://schemas.microsoft.com/office/drawing/2014/main" id="{023D0855-8FFF-21EE-2368-8E27A65E882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5DDB85-88A5-D8D4-B059-736603E49B26}"/>
              </a:ext>
            </a:extLst>
          </p:cNvPr>
          <p:cNvSpPr>
            <a:spLocks noGrp="1"/>
          </p:cNvSpPr>
          <p:nvPr>
            <p:ph type="sldNum" sz="quarter" idx="12"/>
          </p:nvPr>
        </p:nvSpPr>
        <p:spPr/>
        <p:txBody>
          <a:bodyPr/>
          <a:lstStyle/>
          <a:p>
            <a:fld id="{460191E0-B1F9-4ADD-A1D7-9572BB4CD23D}" type="slidenum">
              <a:rPr lang="en-IN" smtClean="0"/>
              <a:t>‹#›</a:t>
            </a:fld>
            <a:endParaRPr lang="en-IN"/>
          </a:p>
        </p:txBody>
      </p:sp>
    </p:spTree>
    <p:extLst>
      <p:ext uri="{BB962C8B-B14F-4D97-AF65-F5344CB8AC3E}">
        <p14:creationId xmlns:p14="http://schemas.microsoft.com/office/powerpoint/2010/main" val="40347254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29FDB-2635-8403-81F5-2C8B91F9047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8EC6671-8393-F4F5-6326-C4C2876E20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850A7CD-2F78-9EEC-9A9D-802A74BF26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D26F91A-D957-4868-6068-40BF120E352B}"/>
              </a:ext>
            </a:extLst>
          </p:cNvPr>
          <p:cNvSpPr>
            <a:spLocks noGrp="1"/>
          </p:cNvSpPr>
          <p:nvPr>
            <p:ph type="dt" sz="half" idx="10"/>
          </p:nvPr>
        </p:nvSpPr>
        <p:spPr/>
        <p:txBody>
          <a:bodyPr/>
          <a:lstStyle/>
          <a:p>
            <a:fld id="{185DE0AF-94E1-4F83-851D-574CD88B77EE}" type="datetimeFigureOut">
              <a:rPr lang="en-IN" smtClean="0"/>
              <a:t>01-08-2024</a:t>
            </a:fld>
            <a:endParaRPr lang="en-IN"/>
          </a:p>
        </p:txBody>
      </p:sp>
      <p:sp>
        <p:nvSpPr>
          <p:cNvPr id="6" name="Footer Placeholder 5">
            <a:extLst>
              <a:ext uri="{FF2B5EF4-FFF2-40B4-BE49-F238E27FC236}">
                <a16:creationId xmlns:a16="http://schemas.microsoft.com/office/drawing/2014/main" id="{DFE8AF75-7C95-4BB2-5E2F-43717135663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8FB78C5-B1F2-6A3C-445B-BF1F4D3E1A26}"/>
              </a:ext>
            </a:extLst>
          </p:cNvPr>
          <p:cNvSpPr>
            <a:spLocks noGrp="1"/>
          </p:cNvSpPr>
          <p:nvPr>
            <p:ph type="sldNum" sz="quarter" idx="12"/>
          </p:nvPr>
        </p:nvSpPr>
        <p:spPr/>
        <p:txBody>
          <a:bodyPr/>
          <a:lstStyle/>
          <a:p>
            <a:fld id="{460191E0-B1F9-4ADD-A1D7-9572BB4CD23D}" type="slidenum">
              <a:rPr lang="en-IN" smtClean="0"/>
              <a:t>‹#›</a:t>
            </a:fld>
            <a:endParaRPr lang="en-IN"/>
          </a:p>
        </p:txBody>
      </p:sp>
    </p:spTree>
    <p:extLst>
      <p:ext uri="{BB962C8B-B14F-4D97-AF65-F5344CB8AC3E}">
        <p14:creationId xmlns:p14="http://schemas.microsoft.com/office/powerpoint/2010/main" val="68933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03B47-7815-D3D4-E81A-91BAD8932FE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74DFD94-3F3C-D70D-51A5-53A22AE970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7D46B1-31DD-6F08-9BD5-A1F6A0F7D09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E27E681-A853-C95C-4072-A490ACBDD2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89B34D-881A-7E43-68D9-80E9A16E52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245D351-F208-7915-E1F8-F3EC782C2F54}"/>
              </a:ext>
            </a:extLst>
          </p:cNvPr>
          <p:cNvSpPr>
            <a:spLocks noGrp="1"/>
          </p:cNvSpPr>
          <p:nvPr>
            <p:ph type="dt" sz="half" idx="10"/>
          </p:nvPr>
        </p:nvSpPr>
        <p:spPr/>
        <p:txBody>
          <a:bodyPr/>
          <a:lstStyle/>
          <a:p>
            <a:fld id="{185DE0AF-94E1-4F83-851D-574CD88B77EE}" type="datetimeFigureOut">
              <a:rPr lang="en-IN" smtClean="0"/>
              <a:t>01-08-2024</a:t>
            </a:fld>
            <a:endParaRPr lang="en-IN"/>
          </a:p>
        </p:txBody>
      </p:sp>
      <p:sp>
        <p:nvSpPr>
          <p:cNvPr id="8" name="Footer Placeholder 7">
            <a:extLst>
              <a:ext uri="{FF2B5EF4-FFF2-40B4-BE49-F238E27FC236}">
                <a16:creationId xmlns:a16="http://schemas.microsoft.com/office/drawing/2014/main" id="{3045BF7F-950F-5515-5563-43B4D5967B8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BCFC3E6-C16A-F81E-EFDC-36CD0A078DCC}"/>
              </a:ext>
            </a:extLst>
          </p:cNvPr>
          <p:cNvSpPr>
            <a:spLocks noGrp="1"/>
          </p:cNvSpPr>
          <p:nvPr>
            <p:ph type="sldNum" sz="quarter" idx="12"/>
          </p:nvPr>
        </p:nvSpPr>
        <p:spPr/>
        <p:txBody>
          <a:bodyPr/>
          <a:lstStyle/>
          <a:p>
            <a:fld id="{460191E0-B1F9-4ADD-A1D7-9572BB4CD23D}" type="slidenum">
              <a:rPr lang="en-IN" smtClean="0"/>
              <a:t>‹#›</a:t>
            </a:fld>
            <a:endParaRPr lang="en-IN"/>
          </a:p>
        </p:txBody>
      </p:sp>
    </p:spTree>
    <p:extLst>
      <p:ext uri="{BB962C8B-B14F-4D97-AF65-F5344CB8AC3E}">
        <p14:creationId xmlns:p14="http://schemas.microsoft.com/office/powerpoint/2010/main" val="35058208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07D00-3CA2-E376-A220-C6868714950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85DD651-F525-E444-224F-1C27DD7D80D8}"/>
              </a:ext>
            </a:extLst>
          </p:cNvPr>
          <p:cNvSpPr>
            <a:spLocks noGrp="1"/>
          </p:cNvSpPr>
          <p:nvPr>
            <p:ph type="dt" sz="half" idx="10"/>
          </p:nvPr>
        </p:nvSpPr>
        <p:spPr/>
        <p:txBody>
          <a:bodyPr/>
          <a:lstStyle/>
          <a:p>
            <a:fld id="{185DE0AF-94E1-4F83-851D-574CD88B77EE}" type="datetimeFigureOut">
              <a:rPr lang="en-IN" smtClean="0"/>
              <a:t>01-08-2024</a:t>
            </a:fld>
            <a:endParaRPr lang="en-IN"/>
          </a:p>
        </p:txBody>
      </p:sp>
      <p:sp>
        <p:nvSpPr>
          <p:cNvPr id="4" name="Footer Placeholder 3">
            <a:extLst>
              <a:ext uri="{FF2B5EF4-FFF2-40B4-BE49-F238E27FC236}">
                <a16:creationId xmlns:a16="http://schemas.microsoft.com/office/drawing/2014/main" id="{FA79B4A9-1692-CC55-4BCB-6A12B7352CE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515F8ED-D485-4F4D-70AD-C47723CF91D9}"/>
              </a:ext>
            </a:extLst>
          </p:cNvPr>
          <p:cNvSpPr>
            <a:spLocks noGrp="1"/>
          </p:cNvSpPr>
          <p:nvPr>
            <p:ph type="sldNum" sz="quarter" idx="12"/>
          </p:nvPr>
        </p:nvSpPr>
        <p:spPr/>
        <p:txBody>
          <a:bodyPr/>
          <a:lstStyle/>
          <a:p>
            <a:fld id="{460191E0-B1F9-4ADD-A1D7-9572BB4CD23D}" type="slidenum">
              <a:rPr lang="en-IN" smtClean="0"/>
              <a:t>‹#›</a:t>
            </a:fld>
            <a:endParaRPr lang="en-IN"/>
          </a:p>
        </p:txBody>
      </p:sp>
    </p:spTree>
    <p:extLst>
      <p:ext uri="{BB962C8B-B14F-4D97-AF65-F5344CB8AC3E}">
        <p14:creationId xmlns:p14="http://schemas.microsoft.com/office/powerpoint/2010/main" val="3038679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306461-3944-1808-997B-50580CC3CD59}"/>
              </a:ext>
            </a:extLst>
          </p:cNvPr>
          <p:cNvSpPr>
            <a:spLocks noGrp="1"/>
          </p:cNvSpPr>
          <p:nvPr>
            <p:ph type="dt" sz="half" idx="10"/>
          </p:nvPr>
        </p:nvSpPr>
        <p:spPr/>
        <p:txBody>
          <a:bodyPr/>
          <a:lstStyle/>
          <a:p>
            <a:fld id="{185DE0AF-94E1-4F83-851D-574CD88B77EE}" type="datetimeFigureOut">
              <a:rPr lang="en-IN" smtClean="0"/>
              <a:t>01-08-2024</a:t>
            </a:fld>
            <a:endParaRPr lang="en-IN"/>
          </a:p>
        </p:txBody>
      </p:sp>
      <p:sp>
        <p:nvSpPr>
          <p:cNvPr id="3" name="Footer Placeholder 2">
            <a:extLst>
              <a:ext uri="{FF2B5EF4-FFF2-40B4-BE49-F238E27FC236}">
                <a16:creationId xmlns:a16="http://schemas.microsoft.com/office/drawing/2014/main" id="{0133B5E3-30CF-FC75-2DE0-E5656EF913A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58244BD-6D40-6E43-E005-B8A7DDCB4995}"/>
              </a:ext>
            </a:extLst>
          </p:cNvPr>
          <p:cNvSpPr>
            <a:spLocks noGrp="1"/>
          </p:cNvSpPr>
          <p:nvPr>
            <p:ph type="sldNum" sz="quarter" idx="12"/>
          </p:nvPr>
        </p:nvSpPr>
        <p:spPr/>
        <p:txBody>
          <a:bodyPr/>
          <a:lstStyle/>
          <a:p>
            <a:fld id="{460191E0-B1F9-4ADD-A1D7-9572BB4CD23D}" type="slidenum">
              <a:rPr lang="en-IN" smtClean="0"/>
              <a:t>‹#›</a:t>
            </a:fld>
            <a:endParaRPr lang="en-IN"/>
          </a:p>
        </p:txBody>
      </p:sp>
    </p:spTree>
    <p:extLst>
      <p:ext uri="{BB962C8B-B14F-4D97-AF65-F5344CB8AC3E}">
        <p14:creationId xmlns:p14="http://schemas.microsoft.com/office/powerpoint/2010/main" val="3511759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57052-A27D-B506-1DF8-7E1D46E756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BCB922F-03ED-2AA0-7C55-5BEF77145A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778CB22-3CDE-9E0E-2B29-3300CF5B41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20DFCA-957B-8381-FA6A-FCA893E2BAC5}"/>
              </a:ext>
            </a:extLst>
          </p:cNvPr>
          <p:cNvSpPr>
            <a:spLocks noGrp="1"/>
          </p:cNvSpPr>
          <p:nvPr>
            <p:ph type="dt" sz="half" idx="10"/>
          </p:nvPr>
        </p:nvSpPr>
        <p:spPr/>
        <p:txBody>
          <a:bodyPr/>
          <a:lstStyle/>
          <a:p>
            <a:fld id="{185DE0AF-94E1-4F83-851D-574CD88B77EE}" type="datetimeFigureOut">
              <a:rPr lang="en-IN" smtClean="0"/>
              <a:t>01-08-2024</a:t>
            </a:fld>
            <a:endParaRPr lang="en-IN"/>
          </a:p>
        </p:txBody>
      </p:sp>
      <p:sp>
        <p:nvSpPr>
          <p:cNvPr id="6" name="Footer Placeholder 5">
            <a:extLst>
              <a:ext uri="{FF2B5EF4-FFF2-40B4-BE49-F238E27FC236}">
                <a16:creationId xmlns:a16="http://schemas.microsoft.com/office/drawing/2014/main" id="{C1213BDE-56C4-D3CF-6954-9211C8F731D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37A2EE7-305D-2E67-CC49-85FA0944003F}"/>
              </a:ext>
            </a:extLst>
          </p:cNvPr>
          <p:cNvSpPr>
            <a:spLocks noGrp="1"/>
          </p:cNvSpPr>
          <p:nvPr>
            <p:ph type="sldNum" sz="quarter" idx="12"/>
          </p:nvPr>
        </p:nvSpPr>
        <p:spPr/>
        <p:txBody>
          <a:bodyPr/>
          <a:lstStyle/>
          <a:p>
            <a:fld id="{460191E0-B1F9-4ADD-A1D7-9572BB4CD23D}" type="slidenum">
              <a:rPr lang="en-IN" smtClean="0"/>
              <a:t>‹#›</a:t>
            </a:fld>
            <a:endParaRPr lang="en-IN"/>
          </a:p>
        </p:txBody>
      </p:sp>
    </p:spTree>
    <p:extLst>
      <p:ext uri="{BB962C8B-B14F-4D97-AF65-F5344CB8AC3E}">
        <p14:creationId xmlns:p14="http://schemas.microsoft.com/office/powerpoint/2010/main" val="37546004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9E4C0-E5D6-9E72-45F5-4114EE5380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B46BE77-67BA-143D-E872-ABB6CA5825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3D0AAE5-F430-0F05-51F4-3499C96998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1FA538-E41C-1C5A-5472-A1A79787DEF5}"/>
              </a:ext>
            </a:extLst>
          </p:cNvPr>
          <p:cNvSpPr>
            <a:spLocks noGrp="1"/>
          </p:cNvSpPr>
          <p:nvPr>
            <p:ph type="dt" sz="half" idx="10"/>
          </p:nvPr>
        </p:nvSpPr>
        <p:spPr/>
        <p:txBody>
          <a:bodyPr/>
          <a:lstStyle/>
          <a:p>
            <a:fld id="{185DE0AF-94E1-4F83-851D-574CD88B77EE}" type="datetimeFigureOut">
              <a:rPr lang="en-IN" smtClean="0"/>
              <a:t>01-08-2024</a:t>
            </a:fld>
            <a:endParaRPr lang="en-IN"/>
          </a:p>
        </p:txBody>
      </p:sp>
      <p:sp>
        <p:nvSpPr>
          <p:cNvPr id="6" name="Footer Placeholder 5">
            <a:extLst>
              <a:ext uri="{FF2B5EF4-FFF2-40B4-BE49-F238E27FC236}">
                <a16:creationId xmlns:a16="http://schemas.microsoft.com/office/drawing/2014/main" id="{0930AD07-498E-4325-B68D-4884970A488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9F144EB-AE9D-1493-F364-0A7FD1142C00}"/>
              </a:ext>
            </a:extLst>
          </p:cNvPr>
          <p:cNvSpPr>
            <a:spLocks noGrp="1"/>
          </p:cNvSpPr>
          <p:nvPr>
            <p:ph type="sldNum" sz="quarter" idx="12"/>
          </p:nvPr>
        </p:nvSpPr>
        <p:spPr/>
        <p:txBody>
          <a:bodyPr/>
          <a:lstStyle/>
          <a:p>
            <a:fld id="{460191E0-B1F9-4ADD-A1D7-9572BB4CD23D}" type="slidenum">
              <a:rPr lang="en-IN" smtClean="0"/>
              <a:t>‹#›</a:t>
            </a:fld>
            <a:endParaRPr lang="en-IN"/>
          </a:p>
        </p:txBody>
      </p:sp>
    </p:spTree>
    <p:extLst>
      <p:ext uri="{BB962C8B-B14F-4D97-AF65-F5344CB8AC3E}">
        <p14:creationId xmlns:p14="http://schemas.microsoft.com/office/powerpoint/2010/main" val="2590400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8A5A38-A821-9151-C778-0AC8864919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0DDAEC6-2344-8116-DB89-0343EA53C1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70AB0C2-342A-13DC-49A6-FF0ABA6F7C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5DE0AF-94E1-4F83-851D-574CD88B77EE}" type="datetimeFigureOut">
              <a:rPr lang="en-IN" smtClean="0"/>
              <a:t>01-08-2024</a:t>
            </a:fld>
            <a:endParaRPr lang="en-IN"/>
          </a:p>
        </p:txBody>
      </p:sp>
      <p:sp>
        <p:nvSpPr>
          <p:cNvPr id="5" name="Footer Placeholder 4">
            <a:extLst>
              <a:ext uri="{FF2B5EF4-FFF2-40B4-BE49-F238E27FC236}">
                <a16:creationId xmlns:a16="http://schemas.microsoft.com/office/drawing/2014/main" id="{8BF3D171-58F4-22BE-A368-255DB3B4C2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18809AF-D1A3-58A4-D207-C513BF6A00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0191E0-B1F9-4ADD-A1D7-9572BB4CD23D}" type="slidenum">
              <a:rPr lang="en-IN" smtClean="0"/>
              <a:t>‹#›</a:t>
            </a:fld>
            <a:endParaRPr lang="en-IN"/>
          </a:p>
        </p:txBody>
      </p:sp>
    </p:spTree>
    <p:extLst>
      <p:ext uri="{BB962C8B-B14F-4D97-AF65-F5344CB8AC3E}">
        <p14:creationId xmlns:p14="http://schemas.microsoft.com/office/powerpoint/2010/main" val="36071541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31.png"/></Relationships>
</file>

<file path=ppt/slides/_rels/slide3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2">
            <a:extLst>
              <a:ext uri="{FF2B5EF4-FFF2-40B4-BE49-F238E27FC236}">
                <a16:creationId xmlns:a16="http://schemas.microsoft.com/office/drawing/2014/main" id="{DEDC31AD-2216-9E27-F26B-DA6D8382D2B6}"/>
              </a:ext>
            </a:extLst>
          </p:cNvPr>
          <p:cNvSpPr>
            <a:spLocks noGrp="1" noChangeArrowheads="1"/>
          </p:cNvSpPr>
          <p:nvPr>
            <p:ph type="ctrTitle"/>
          </p:nvPr>
        </p:nvSpPr>
        <p:spPr>
          <a:xfrm>
            <a:off x="2209800" y="1123951"/>
            <a:ext cx="7772400" cy="1470025"/>
          </a:xfrm>
        </p:spPr>
        <p:txBody>
          <a:bodyPr anchor="ctr">
            <a:normAutofit fontScale="90000"/>
          </a:bodyPr>
          <a:lstStyle/>
          <a:p>
            <a:br>
              <a:rPr lang="en-US" altLang="en-US" sz="4000" b="1" dirty="0"/>
            </a:br>
            <a:r>
              <a:rPr lang="en-US" altLang="en-US" sz="4000" b="1" dirty="0"/>
              <a:t>Discrete Mathematics</a:t>
            </a:r>
            <a:br>
              <a:rPr lang="en-US" altLang="en-US" sz="4000" b="1" dirty="0"/>
            </a:br>
            <a:endParaRPr lang="en-GB" altLang="en-US" sz="4000" dirty="0"/>
          </a:p>
        </p:txBody>
      </p:sp>
      <p:sp>
        <p:nvSpPr>
          <p:cNvPr id="183299" name="Rectangle 3">
            <a:extLst>
              <a:ext uri="{FF2B5EF4-FFF2-40B4-BE49-F238E27FC236}">
                <a16:creationId xmlns:a16="http://schemas.microsoft.com/office/drawing/2014/main" id="{050D4D82-E8B8-A85F-796A-5B0BEC8336D3}"/>
              </a:ext>
            </a:extLst>
          </p:cNvPr>
          <p:cNvSpPr>
            <a:spLocks noGrp="1" noChangeArrowheads="1"/>
          </p:cNvSpPr>
          <p:nvPr>
            <p:ph type="subTitle" idx="1"/>
          </p:nvPr>
        </p:nvSpPr>
        <p:spPr>
          <a:xfrm>
            <a:off x="2908300" y="3213100"/>
            <a:ext cx="6400800" cy="1752600"/>
          </a:xfrm>
        </p:spPr>
        <p:txBody>
          <a:bodyPr/>
          <a:lstStyle/>
          <a:p>
            <a:r>
              <a:rPr lang="en-US" altLang="en-US" sz="3200" b="1" dirty="0"/>
              <a:t>Logic - Conditional Statements</a:t>
            </a:r>
            <a:br>
              <a:rPr lang="en-US" altLang="en-US" sz="3200" dirty="0"/>
            </a:br>
            <a:endParaRPr lang="en-US" altLang="en-US"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02795" name="Group 331">
            <a:extLst>
              <a:ext uri="{FF2B5EF4-FFF2-40B4-BE49-F238E27FC236}">
                <a16:creationId xmlns:a16="http://schemas.microsoft.com/office/drawing/2014/main" id="{5C1865BE-C928-115E-08DA-95F4724214A9}"/>
              </a:ext>
            </a:extLst>
          </p:cNvPr>
          <p:cNvGraphicFramePr>
            <a:graphicFrameLocks/>
          </p:cNvGraphicFramePr>
          <p:nvPr>
            <p:extLst>
              <p:ext uri="{D42A27DB-BD31-4B8C-83A1-F6EECF244321}">
                <p14:modId xmlns:p14="http://schemas.microsoft.com/office/powerpoint/2010/main" val="3552395293"/>
              </p:ext>
            </p:extLst>
          </p:nvPr>
        </p:nvGraphicFramePr>
        <p:xfrm>
          <a:off x="2447926" y="2890839"/>
          <a:ext cx="7686992" cy="3005139"/>
        </p:xfrm>
        <a:graphic>
          <a:graphicData uri="http://schemas.openxmlformats.org/drawingml/2006/table">
            <a:tbl>
              <a:tblPr/>
              <a:tblGrid>
                <a:gridCol w="452755">
                  <a:extLst>
                    <a:ext uri="{9D8B030D-6E8A-4147-A177-3AD203B41FA5}">
                      <a16:colId xmlns:a16="http://schemas.microsoft.com/office/drawing/2014/main" val="2017239619"/>
                    </a:ext>
                  </a:extLst>
                </a:gridCol>
                <a:gridCol w="528637">
                  <a:extLst>
                    <a:ext uri="{9D8B030D-6E8A-4147-A177-3AD203B41FA5}">
                      <a16:colId xmlns:a16="http://schemas.microsoft.com/office/drawing/2014/main" val="1299747007"/>
                    </a:ext>
                  </a:extLst>
                </a:gridCol>
                <a:gridCol w="1071563">
                  <a:extLst>
                    <a:ext uri="{9D8B030D-6E8A-4147-A177-3AD203B41FA5}">
                      <a16:colId xmlns:a16="http://schemas.microsoft.com/office/drawing/2014/main" val="2883434547"/>
                    </a:ext>
                  </a:extLst>
                </a:gridCol>
                <a:gridCol w="652462">
                  <a:extLst>
                    <a:ext uri="{9D8B030D-6E8A-4147-A177-3AD203B41FA5}">
                      <a16:colId xmlns:a16="http://schemas.microsoft.com/office/drawing/2014/main" val="4265712967"/>
                    </a:ext>
                  </a:extLst>
                </a:gridCol>
                <a:gridCol w="652463">
                  <a:extLst>
                    <a:ext uri="{9D8B030D-6E8A-4147-A177-3AD203B41FA5}">
                      <a16:colId xmlns:a16="http://schemas.microsoft.com/office/drawing/2014/main" val="499615781"/>
                    </a:ext>
                  </a:extLst>
                </a:gridCol>
                <a:gridCol w="1387475">
                  <a:extLst>
                    <a:ext uri="{9D8B030D-6E8A-4147-A177-3AD203B41FA5}">
                      <a16:colId xmlns:a16="http://schemas.microsoft.com/office/drawing/2014/main" val="1581270956"/>
                    </a:ext>
                  </a:extLst>
                </a:gridCol>
                <a:gridCol w="2941637">
                  <a:extLst>
                    <a:ext uri="{9D8B030D-6E8A-4147-A177-3AD203B41FA5}">
                      <a16:colId xmlns:a16="http://schemas.microsoft.com/office/drawing/2014/main" val="1419323332"/>
                    </a:ext>
                  </a:extLst>
                </a:gridCol>
              </a:tblGrid>
              <a:tr h="601663">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a:t>
                      </a:r>
                      <a:endParaRPr kumimoji="0" lang="en-GB" altLang="en-US" sz="2400" b="0" i="1"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q</a:t>
                      </a:r>
                      <a:endParaRPr kumimoji="0" lang="en-GB" altLang="en-US" sz="2400" b="0" i="1"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a:t>
                      </a:r>
                      <a:endPar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~q</a:t>
                      </a:r>
                      <a:endParaRPr kumimoji="0" lang="en-GB" altLang="en-US" sz="2400" b="0" i="1"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a:t>
                      </a:r>
                      <a:endParaRPr kumimoji="0" lang="en-GB" altLang="en-US" sz="2400" b="0" i="1"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~q </a:t>
                      </a: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~p</a:t>
                      </a:r>
                      <a:endPar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 </a:t>
                      </a: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 </a:t>
                      </a: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~p)</a:t>
                      </a:r>
                      <a:endParaRPr kumimoji="0" lang="en-GB" altLang="en-US" sz="24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17112655"/>
                  </a:ext>
                </a:extLst>
              </a:tr>
              <a:tr h="600075">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dirty="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2476167880"/>
                  </a:ext>
                </a:extLst>
              </a:tr>
              <a:tr h="601663">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dirty="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2385846913"/>
                  </a:ext>
                </a:extLst>
              </a:tr>
              <a:tr h="600075">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4205336762"/>
                  </a:ext>
                </a:extLst>
              </a:tr>
              <a:tr h="601663">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dirty="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cap="flat">
                      <a:noFill/>
                    </a:lnB>
                    <a:lnTlToBr>
                      <a:noFill/>
                    </a:lnTlToBr>
                    <a:lnBlToTr>
                      <a:noFill/>
                    </a:lnBlToTr>
                    <a:noFill/>
                  </a:tcPr>
                </a:tc>
                <a:extLst>
                  <a:ext uri="{0D108BD9-81ED-4DB2-BD59-A6C34878D82A}">
                    <a16:rowId xmlns:a16="http://schemas.microsoft.com/office/drawing/2014/main" val="2278511615"/>
                  </a:ext>
                </a:extLst>
              </a:tr>
            </a:tbl>
          </a:graphicData>
        </a:graphic>
      </p:graphicFrame>
    </p:spTree>
    <p:extLst>
      <p:ext uri="{BB962C8B-B14F-4D97-AF65-F5344CB8AC3E}">
        <p14:creationId xmlns:p14="http://schemas.microsoft.com/office/powerpoint/2010/main" val="1996168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1202" name="Rectangle 2">
            <a:extLst>
              <a:ext uri="{FF2B5EF4-FFF2-40B4-BE49-F238E27FC236}">
                <a16:creationId xmlns:a16="http://schemas.microsoft.com/office/drawing/2014/main" id="{0C625196-253C-29D2-5170-8B5FD8A367DA}"/>
              </a:ext>
            </a:extLst>
          </p:cNvPr>
          <p:cNvSpPr>
            <a:spLocks noGrp="1" noChangeArrowheads="1"/>
          </p:cNvSpPr>
          <p:nvPr>
            <p:ph type="title"/>
          </p:nvPr>
        </p:nvSpPr>
        <p:spPr>
          <a:xfrm>
            <a:off x="1985963" y="203200"/>
            <a:ext cx="8229600" cy="1143000"/>
          </a:xfrm>
        </p:spPr>
        <p:txBody>
          <a:bodyPr/>
          <a:lstStyle/>
          <a:p>
            <a:r>
              <a:rPr lang="en-GB" altLang="en-US"/>
              <a:t>Tautology and Contradiction</a:t>
            </a:r>
            <a:endParaRPr lang="en-US" altLang="en-US"/>
          </a:p>
        </p:txBody>
      </p:sp>
      <p:sp>
        <p:nvSpPr>
          <p:cNvPr id="691203" name="Rectangle 3">
            <a:extLst>
              <a:ext uri="{FF2B5EF4-FFF2-40B4-BE49-F238E27FC236}">
                <a16:creationId xmlns:a16="http://schemas.microsoft.com/office/drawing/2014/main" id="{89BB28FC-9311-54CD-F766-6B35BB13A9E5}"/>
              </a:ext>
            </a:extLst>
          </p:cNvPr>
          <p:cNvSpPr>
            <a:spLocks noGrp="1" noChangeArrowheads="1"/>
          </p:cNvSpPr>
          <p:nvPr>
            <p:ph type="body" idx="1"/>
          </p:nvPr>
        </p:nvSpPr>
        <p:spPr>
          <a:xfrm>
            <a:off x="558800" y="1585913"/>
            <a:ext cx="9946640" cy="4525962"/>
          </a:xfrm>
        </p:spPr>
        <p:txBody>
          <a:bodyPr/>
          <a:lstStyle/>
          <a:p>
            <a:r>
              <a:rPr lang="en-GB" altLang="en-US" dirty="0"/>
              <a:t>A statement that is true for all of its propositional variables is called a </a:t>
            </a:r>
            <a:r>
              <a:rPr lang="en-GB" altLang="en-US" b="1" i="1" dirty="0"/>
              <a:t>tautology</a:t>
            </a:r>
            <a:r>
              <a:rPr lang="en-GB" altLang="en-US" dirty="0"/>
              <a:t>. (The previous truth table was a tautology.)</a:t>
            </a:r>
            <a:endParaRPr lang="en-US" altLang="en-US" dirty="0"/>
          </a:p>
          <a:p>
            <a:r>
              <a:rPr lang="en-GB" altLang="en-US" dirty="0"/>
              <a:t>A statement that is false for all of its propositional variables is called a </a:t>
            </a:r>
            <a:r>
              <a:rPr lang="en-GB" altLang="en-US" b="1" i="1" dirty="0"/>
              <a:t>contradiction</a:t>
            </a:r>
            <a:r>
              <a:rPr lang="en-GB" altLang="en-US" dirty="0"/>
              <a:t> or an </a:t>
            </a:r>
            <a:r>
              <a:rPr lang="en-GB" altLang="en-US" b="1" i="1" dirty="0"/>
              <a:t>absurdity</a:t>
            </a:r>
            <a:endParaRPr lang="en-US"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226" name="Rectangle 2">
            <a:extLst>
              <a:ext uri="{FF2B5EF4-FFF2-40B4-BE49-F238E27FC236}">
                <a16:creationId xmlns:a16="http://schemas.microsoft.com/office/drawing/2014/main" id="{ABA51745-09C2-3931-503F-95034D0ED432}"/>
              </a:ext>
            </a:extLst>
          </p:cNvPr>
          <p:cNvSpPr>
            <a:spLocks noGrp="1" noChangeArrowheads="1"/>
          </p:cNvSpPr>
          <p:nvPr>
            <p:ph type="title"/>
          </p:nvPr>
        </p:nvSpPr>
        <p:spPr/>
        <p:txBody>
          <a:bodyPr/>
          <a:lstStyle/>
          <a:p>
            <a:r>
              <a:rPr lang="en-GB" altLang="en-US"/>
              <a:t>Contingency</a:t>
            </a:r>
          </a:p>
        </p:txBody>
      </p:sp>
      <p:sp>
        <p:nvSpPr>
          <p:cNvPr id="692227" name="Rectangle 3">
            <a:extLst>
              <a:ext uri="{FF2B5EF4-FFF2-40B4-BE49-F238E27FC236}">
                <a16:creationId xmlns:a16="http://schemas.microsoft.com/office/drawing/2014/main" id="{A255EBEC-AB66-1C36-3774-51CF2DE534C7}"/>
              </a:ext>
            </a:extLst>
          </p:cNvPr>
          <p:cNvSpPr>
            <a:spLocks noGrp="1" noChangeArrowheads="1"/>
          </p:cNvSpPr>
          <p:nvPr>
            <p:ph type="body" idx="1"/>
          </p:nvPr>
        </p:nvSpPr>
        <p:spPr>
          <a:xfrm>
            <a:off x="838200" y="1690688"/>
            <a:ext cx="10515600" cy="4351338"/>
          </a:xfrm>
        </p:spPr>
        <p:txBody>
          <a:bodyPr/>
          <a:lstStyle/>
          <a:p>
            <a:r>
              <a:rPr lang="en-GB" altLang="en-US" dirty="0"/>
              <a:t>A statement that can be either true or false depending on its propositional variables is called a </a:t>
            </a:r>
            <a:r>
              <a:rPr lang="en-GB" altLang="en-US" b="1" i="1" dirty="0"/>
              <a:t>contingency</a:t>
            </a:r>
            <a:endParaRPr lang="en-US" altLang="en-US" dirty="0"/>
          </a:p>
          <a:p>
            <a:r>
              <a:rPr lang="en-GB" altLang="en-US" dirty="0"/>
              <a:t>Examples</a:t>
            </a:r>
            <a:endParaRPr lang="en-US" altLang="en-US" dirty="0"/>
          </a:p>
          <a:p>
            <a:pPr lvl="1"/>
            <a:r>
              <a:rPr lang="en-GB" altLang="en-US" dirty="0"/>
              <a:t>(</a:t>
            </a:r>
            <a:r>
              <a:rPr lang="en-GB" altLang="en-US" i="1" dirty="0"/>
              <a:t>p</a:t>
            </a:r>
            <a:r>
              <a:rPr lang="en-GB" altLang="en-US" dirty="0"/>
              <a:t> </a:t>
            </a:r>
            <a:r>
              <a:rPr lang="en-GB" altLang="en-US" dirty="0">
                <a:sym typeface="Symbol" panose="05050102010706020507" pitchFamily="18" charset="2"/>
              </a:rPr>
              <a:t></a:t>
            </a:r>
            <a:r>
              <a:rPr lang="en-GB" altLang="en-US" dirty="0"/>
              <a:t> </a:t>
            </a:r>
            <a:r>
              <a:rPr lang="en-GB" altLang="en-US" i="1" dirty="0"/>
              <a:t>q</a:t>
            </a:r>
            <a:r>
              <a:rPr lang="en-GB" altLang="en-US" dirty="0"/>
              <a:t>) </a:t>
            </a:r>
            <a:r>
              <a:rPr lang="en-GB" altLang="en-US" dirty="0">
                <a:sym typeface="Symbol" panose="05050102010706020507" pitchFamily="18" charset="2"/>
              </a:rPr>
              <a:t></a:t>
            </a:r>
            <a:r>
              <a:rPr lang="en-GB" altLang="en-US" dirty="0"/>
              <a:t> (~</a:t>
            </a:r>
            <a:r>
              <a:rPr lang="en-GB" altLang="en-US" i="1" dirty="0"/>
              <a:t>q</a:t>
            </a:r>
            <a:r>
              <a:rPr lang="en-GB" altLang="en-US" dirty="0"/>
              <a:t> </a:t>
            </a:r>
            <a:r>
              <a:rPr lang="en-GB" altLang="en-US" dirty="0">
                <a:sym typeface="Symbol" panose="05050102010706020507" pitchFamily="18" charset="2"/>
              </a:rPr>
              <a:t></a:t>
            </a:r>
            <a:r>
              <a:rPr lang="en-GB" altLang="en-US" dirty="0"/>
              <a:t> ~</a:t>
            </a:r>
            <a:r>
              <a:rPr lang="en-GB" altLang="en-US" i="1" dirty="0"/>
              <a:t>p</a:t>
            </a:r>
            <a:r>
              <a:rPr lang="en-GB" altLang="en-US" dirty="0"/>
              <a:t>) is a tautology</a:t>
            </a:r>
            <a:endParaRPr lang="en-US" altLang="en-US" dirty="0"/>
          </a:p>
          <a:p>
            <a:pPr lvl="1"/>
            <a:r>
              <a:rPr lang="en-GB" altLang="en-US" i="1" dirty="0"/>
              <a:t>p</a:t>
            </a:r>
            <a:r>
              <a:rPr lang="en-GB" altLang="en-US" dirty="0"/>
              <a:t> </a:t>
            </a:r>
            <a:r>
              <a:rPr lang="en-GB" altLang="en-US" dirty="0">
                <a:sym typeface="Symbol" panose="05050102010706020507" pitchFamily="18" charset="2"/>
              </a:rPr>
              <a:t></a:t>
            </a:r>
            <a:r>
              <a:rPr lang="en-GB" altLang="en-US" dirty="0"/>
              <a:t> </a:t>
            </a:r>
            <a:r>
              <a:rPr lang="en-GB" altLang="en-US" i="1" dirty="0"/>
              <a:t>~p</a:t>
            </a:r>
            <a:r>
              <a:rPr lang="en-GB" altLang="en-US" dirty="0"/>
              <a:t> is an absurdity</a:t>
            </a:r>
          </a:p>
          <a:p>
            <a:pPr lvl="1"/>
            <a:r>
              <a:rPr lang="en-GB" altLang="en-US" dirty="0"/>
              <a:t>(</a:t>
            </a:r>
            <a:r>
              <a:rPr lang="en-GB" altLang="en-US" i="1" dirty="0"/>
              <a:t>p</a:t>
            </a:r>
            <a:r>
              <a:rPr lang="en-GB" altLang="en-US" dirty="0"/>
              <a:t> </a:t>
            </a:r>
            <a:r>
              <a:rPr lang="en-GB" altLang="en-US" dirty="0">
                <a:sym typeface="Symbol" panose="05050102010706020507" pitchFamily="18" charset="2"/>
              </a:rPr>
              <a:t></a:t>
            </a:r>
            <a:r>
              <a:rPr lang="en-GB" altLang="en-US" dirty="0"/>
              <a:t> </a:t>
            </a:r>
            <a:r>
              <a:rPr lang="en-GB" altLang="en-US" i="1" dirty="0"/>
              <a:t>q</a:t>
            </a:r>
            <a:r>
              <a:rPr lang="en-GB" altLang="en-US" dirty="0"/>
              <a:t>) </a:t>
            </a:r>
            <a:r>
              <a:rPr lang="en-GB" altLang="en-US" dirty="0">
                <a:sym typeface="Symbol" panose="05050102010706020507" pitchFamily="18" charset="2"/>
              </a:rPr>
              <a:t></a:t>
            </a:r>
            <a:r>
              <a:rPr lang="en-GB" altLang="en-US" dirty="0"/>
              <a:t> </a:t>
            </a:r>
            <a:r>
              <a:rPr lang="en-GB" altLang="en-US" i="1" dirty="0"/>
              <a:t>~p</a:t>
            </a:r>
            <a:r>
              <a:rPr lang="en-GB" altLang="en-US" dirty="0"/>
              <a:t> is a contingency since some cases evaluate to true and some to false.</a:t>
            </a:r>
            <a:endParaRPr lang="en-US" alt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3250" name="Rectangle 2">
            <a:extLst>
              <a:ext uri="{FF2B5EF4-FFF2-40B4-BE49-F238E27FC236}">
                <a16:creationId xmlns:a16="http://schemas.microsoft.com/office/drawing/2014/main" id="{BC796CC4-2FE9-DE22-7D1C-273670D625AC}"/>
              </a:ext>
            </a:extLst>
          </p:cNvPr>
          <p:cNvSpPr>
            <a:spLocks noGrp="1" noChangeArrowheads="1"/>
          </p:cNvSpPr>
          <p:nvPr>
            <p:ph type="title"/>
          </p:nvPr>
        </p:nvSpPr>
        <p:spPr/>
        <p:txBody>
          <a:bodyPr/>
          <a:lstStyle/>
          <a:p>
            <a:r>
              <a:rPr lang="en-GB" altLang="en-US"/>
              <a:t>Contingency Example</a:t>
            </a:r>
          </a:p>
        </p:txBody>
      </p:sp>
      <p:sp>
        <p:nvSpPr>
          <p:cNvPr id="693251" name="Rectangle 3">
            <a:extLst>
              <a:ext uri="{FF2B5EF4-FFF2-40B4-BE49-F238E27FC236}">
                <a16:creationId xmlns:a16="http://schemas.microsoft.com/office/drawing/2014/main" id="{D1BCDB50-AC5C-C4F8-AA2A-CFAB39D9AFEE}"/>
              </a:ext>
            </a:extLst>
          </p:cNvPr>
          <p:cNvSpPr>
            <a:spLocks noGrp="1" noChangeArrowheads="1"/>
          </p:cNvSpPr>
          <p:nvPr>
            <p:ph type="body" sz="half" idx="1"/>
          </p:nvPr>
        </p:nvSpPr>
        <p:spPr>
          <a:xfrm>
            <a:off x="1981200" y="1600200"/>
            <a:ext cx="8686800" cy="1752600"/>
          </a:xfrm>
        </p:spPr>
        <p:txBody>
          <a:bodyPr/>
          <a:lstStyle/>
          <a:p>
            <a:pPr>
              <a:buFontTx/>
              <a:buNone/>
            </a:pPr>
            <a:r>
              <a:rPr lang="en-GB" altLang="en-US"/>
              <a:t>	The statement (p </a:t>
            </a:r>
            <a:r>
              <a:rPr lang="en-GB" altLang="en-US">
                <a:sym typeface="Symbol" panose="05050102010706020507" pitchFamily="18" charset="2"/>
              </a:rPr>
              <a:t></a:t>
            </a:r>
            <a:r>
              <a:rPr lang="en-GB" altLang="en-US"/>
              <a:t> q) </a:t>
            </a:r>
            <a:r>
              <a:rPr lang="en-GB" altLang="en-US">
                <a:sym typeface="Symbol" panose="05050102010706020507" pitchFamily="18" charset="2"/>
              </a:rPr>
              <a:t></a:t>
            </a:r>
            <a:r>
              <a:rPr lang="en-GB" altLang="en-US"/>
              <a:t> (p </a:t>
            </a:r>
            <a:r>
              <a:rPr lang="en-GB" altLang="en-US">
                <a:sym typeface="Symbol" panose="05050102010706020507" pitchFamily="18" charset="2"/>
              </a:rPr>
              <a:t></a:t>
            </a:r>
            <a:r>
              <a:rPr lang="en-GB" altLang="en-US"/>
              <a:t> q) is a contingency</a:t>
            </a:r>
            <a:endParaRPr lang="en-US" altLang="en-US"/>
          </a:p>
        </p:txBody>
      </p:sp>
      <p:graphicFrame>
        <p:nvGraphicFramePr>
          <p:cNvPr id="693457" name="Group 209">
            <a:extLst>
              <a:ext uri="{FF2B5EF4-FFF2-40B4-BE49-F238E27FC236}">
                <a16:creationId xmlns:a16="http://schemas.microsoft.com/office/drawing/2014/main" id="{E48AD42E-4718-AFAA-3E99-F078DC7861A4}"/>
              </a:ext>
            </a:extLst>
          </p:cNvPr>
          <p:cNvGraphicFramePr>
            <a:graphicFrameLocks noGrp="1"/>
          </p:cNvGraphicFramePr>
          <p:nvPr>
            <p:ph sz="half" idx="2"/>
          </p:nvPr>
        </p:nvGraphicFramePr>
        <p:xfrm>
          <a:off x="2562226" y="3390901"/>
          <a:ext cx="7648575" cy="2735264"/>
        </p:xfrm>
        <a:graphic>
          <a:graphicData uri="http://schemas.openxmlformats.org/drawingml/2006/table">
            <a:tbl>
              <a:tblPr/>
              <a:tblGrid>
                <a:gridCol w="738188">
                  <a:extLst>
                    <a:ext uri="{9D8B030D-6E8A-4147-A177-3AD203B41FA5}">
                      <a16:colId xmlns:a16="http://schemas.microsoft.com/office/drawing/2014/main" val="1388736681"/>
                    </a:ext>
                  </a:extLst>
                </a:gridCol>
                <a:gridCol w="738187">
                  <a:extLst>
                    <a:ext uri="{9D8B030D-6E8A-4147-A177-3AD203B41FA5}">
                      <a16:colId xmlns:a16="http://schemas.microsoft.com/office/drawing/2014/main" val="1161748377"/>
                    </a:ext>
                  </a:extLst>
                </a:gridCol>
                <a:gridCol w="1495425">
                  <a:extLst>
                    <a:ext uri="{9D8B030D-6E8A-4147-A177-3AD203B41FA5}">
                      <a16:colId xmlns:a16="http://schemas.microsoft.com/office/drawing/2014/main" val="1370376082"/>
                    </a:ext>
                  </a:extLst>
                </a:gridCol>
                <a:gridCol w="1341438">
                  <a:extLst>
                    <a:ext uri="{9D8B030D-6E8A-4147-A177-3AD203B41FA5}">
                      <a16:colId xmlns:a16="http://schemas.microsoft.com/office/drawing/2014/main" val="316599354"/>
                    </a:ext>
                  </a:extLst>
                </a:gridCol>
                <a:gridCol w="3335337">
                  <a:extLst>
                    <a:ext uri="{9D8B030D-6E8A-4147-A177-3AD203B41FA5}">
                      <a16:colId xmlns:a16="http://schemas.microsoft.com/office/drawing/2014/main" val="2907794842"/>
                    </a:ext>
                  </a:extLst>
                </a:gridCol>
              </a:tblGrid>
              <a:tr h="547688">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q</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a:t>
                      </a:r>
                      <a:endPar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a:t>
                      </a:r>
                      <a:endPar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(p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a:t>
                      </a:r>
                      <a:endPar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52699971"/>
                  </a:ext>
                </a:extLst>
              </a:tr>
              <a:tr h="54610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82872484"/>
                  </a:ext>
                </a:extLst>
              </a:tr>
              <a:tr h="547688">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290254569"/>
                  </a:ext>
                </a:extLst>
              </a:tr>
              <a:tr h="54610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2542125528"/>
                  </a:ext>
                </a:extLst>
              </a:tr>
              <a:tr h="547688">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cap="flat">
                      <a:noFill/>
                    </a:lnB>
                    <a:lnTlToBr>
                      <a:noFill/>
                    </a:lnTlToBr>
                    <a:lnBlToTr>
                      <a:noFill/>
                    </a:lnBlToTr>
                    <a:noFill/>
                  </a:tcPr>
                </a:tc>
                <a:extLst>
                  <a:ext uri="{0D108BD9-81ED-4DB2-BD59-A6C34878D82A}">
                    <a16:rowId xmlns:a16="http://schemas.microsoft.com/office/drawing/2014/main" val="3442854927"/>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4274" name="Rectangle 2">
            <a:extLst>
              <a:ext uri="{FF2B5EF4-FFF2-40B4-BE49-F238E27FC236}">
                <a16:creationId xmlns:a16="http://schemas.microsoft.com/office/drawing/2014/main" id="{736D34B9-F0D6-B803-F9C8-A8837A7B91A0}"/>
              </a:ext>
            </a:extLst>
          </p:cNvPr>
          <p:cNvSpPr>
            <a:spLocks noGrp="1" noChangeArrowheads="1"/>
          </p:cNvSpPr>
          <p:nvPr>
            <p:ph type="title"/>
          </p:nvPr>
        </p:nvSpPr>
        <p:spPr/>
        <p:txBody>
          <a:bodyPr/>
          <a:lstStyle/>
          <a:p>
            <a:r>
              <a:rPr lang="en-GB" altLang="en-US"/>
              <a:t>Logically equivalent</a:t>
            </a:r>
            <a:endParaRPr lang="en-US" altLang="en-US"/>
          </a:p>
        </p:txBody>
      </p:sp>
      <p:sp>
        <p:nvSpPr>
          <p:cNvPr id="694275" name="Rectangle 3">
            <a:extLst>
              <a:ext uri="{FF2B5EF4-FFF2-40B4-BE49-F238E27FC236}">
                <a16:creationId xmlns:a16="http://schemas.microsoft.com/office/drawing/2014/main" id="{0B787E08-F44E-AD10-93BA-91E87451AB7F}"/>
              </a:ext>
            </a:extLst>
          </p:cNvPr>
          <p:cNvSpPr>
            <a:spLocks noGrp="1" noChangeArrowheads="1"/>
          </p:cNvSpPr>
          <p:nvPr>
            <p:ph type="body" idx="1"/>
          </p:nvPr>
        </p:nvSpPr>
        <p:spPr>
          <a:xfrm>
            <a:off x="756920" y="1805305"/>
            <a:ext cx="10515600" cy="4351338"/>
          </a:xfrm>
        </p:spPr>
        <p:txBody>
          <a:bodyPr/>
          <a:lstStyle/>
          <a:p>
            <a:r>
              <a:rPr lang="en-GB" altLang="en-US" dirty="0"/>
              <a:t>Two propositions are </a:t>
            </a:r>
            <a:r>
              <a:rPr lang="en-GB" altLang="en-US" b="1" i="1" dirty="0"/>
              <a:t>logically equivalent</a:t>
            </a:r>
            <a:r>
              <a:rPr lang="en-GB" altLang="en-US" dirty="0"/>
              <a:t> or </a:t>
            </a:r>
            <a:r>
              <a:rPr lang="en-GB" altLang="en-US" b="1" i="1" dirty="0"/>
              <a:t>simply equivalent</a:t>
            </a:r>
            <a:r>
              <a:rPr lang="en-GB" altLang="en-US" dirty="0"/>
              <a:t> if p </a:t>
            </a:r>
            <a:r>
              <a:rPr lang="en-GB" altLang="en-US" dirty="0">
                <a:sym typeface="Symbol" panose="05050102010706020507" pitchFamily="18" charset="2"/>
              </a:rPr>
              <a:t></a:t>
            </a:r>
            <a:r>
              <a:rPr lang="en-GB" altLang="en-US" dirty="0"/>
              <a:t> q is a tautology.</a:t>
            </a:r>
            <a:endParaRPr lang="en-US" altLang="en-US" dirty="0"/>
          </a:p>
          <a:p>
            <a:r>
              <a:rPr lang="en-GB" altLang="en-US" dirty="0"/>
              <a:t>Denoted p </a:t>
            </a:r>
            <a:r>
              <a:rPr lang="en-GB" altLang="en-US" dirty="0">
                <a:sym typeface="Symbol" panose="05050102010706020507" pitchFamily="18" charset="2"/>
              </a:rPr>
              <a:t></a:t>
            </a:r>
            <a:r>
              <a:rPr lang="en-GB" altLang="en-US" dirty="0"/>
              <a:t> q</a:t>
            </a:r>
            <a:endParaRPr lang="en-US" altLang="en-US" dirty="0"/>
          </a:p>
        </p:txBody>
      </p:sp>
      <p:sp>
        <p:nvSpPr>
          <p:cNvPr id="2" name="Rectangle 2">
            <a:extLst>
              <a:ext uri="{FF2B5EF4-FFF2-40B4-BE49-F238E27FC236}">
                <a16:creationId xmlns:a16="http://schemas.microsoft.com/office/drawing/2014/main" id="{1DA106C3-2C8B-DCA6-DEB1-6DD30BD03C8B}"/>
              </a:ext>
            </a:extLst>
          </p:cNvPr>
          <p:cNvSpPr txBox="1">
            <a:spLocks noChangeArrowheads="1"/>
          </p:cNvSpPr>
          <p:nvPr/>
        </p:nvSpPr>
        <p:spPr>
          <a:xfrm>
            <a:off x="1016000" y="4086384"/>
            <a:ext cx="9260681" cy="1143000"/>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fontAlgn="base">
              <a:lnSpc>
                <a:spcPct val="100000"/>
              </a:lnSpc>
              <a:spcAft>
                <a:spcPct val="0"/>
              </a:spcAft>
            </a:pPr>
            <a:r>
              <a:rPr lang="en-GB" altLang="en-US" sz="3100" dirty="0"/>
              <a:t>Example of Logical Equivalence</a:t>
            </a:r>
            <a:br>
              <a:rPr lang="en-GB" altLang="en-US" dirty="0"/>
            </a:br>
            <a:r>
              <a:rPr lang="en-GB" altLang="en-US" sz="3100" b="1" dirty="0"/>
              <a:t>Prove:</a:t>
            </a:r>
            <a:r>
              <a:rPr lang="en-GB" altLang="en-US" dirty="0"/>
              <a:t> 	</a:t>
            </a:r>
            <a:r>
              <a:rPr lang="en-GB" altLang="en-US" sz="2700" dirty="0">
                <a:latin typeface="Times New Roman" panose="02020603050405020304" pitchFamily="18" charset="0"/>
                <a:cs typeface="Times New Roman" panose="02020603050405020304" pitchFamily="18" charset="0"/>
              </a:rPr>
              <a:t>p </a:t>
            </a:r>
            <a:r>
              <a:rPr lang="en-GB" altLang="en-US" sz="2700" dirty="0">
                <a:latin typeface="Times New Roman" panose="02020603050405020304" pitchFamily="18" charset="0"/>
                <a:cs typeface="Times New Roman" panose="02020603050405020304" pitchFamily="18" charset="0"/>
                <a:sym typeface="Symbol" panose="05050102010706020507" pitchFamily="18" charset="2"/>
              </a:rPr>
              <a:t></a:t>
            </a:r>
            <a:r>
              <a:rPr lang="en-GB" altLang="en-US" sz="2700" dirty="0">
                <a:latin typeface="Times New Roman" panose="02020603050405020304" pitchFamily="18" charset="0"/>
                <a:cs typeface="Times New Roman" panose="02020603050405020304" pitchFamily="18" charset="0"/>
              </a:rPr>
              <a:t> (q </a:t>
            </a:r>
            <a:r>
              <a:rPr lang="en-GB" altLang="en-US" sz="2700" dirty="0">
                <a:latin typeface="Times New Roman" panose="02020603050405020304" pitchFamily="18" charset="0"/>
                <a:cs typeface="Times New Roman" panose="02020603050405020304" pitchFamily="18" charset="0"/>
                <a:sym typeface="Symbol" panose="05050102010706020507" pitchFamily="18" charset="2"/>
              </a:rPr>
              <a:t></a:t>
            </a:r>
            <a:r>
              <a:rPr lang="en-GB" altLang="en-US" sz="2700" dirty="0">
                <a:latin typeface="Times New Roman" panose="02020603050405020304" pitchFamily="18" charset="0"/>
                <a:cs typeface="Times New Roman" panose="02020603050405020304" pitchFamily="18" charset="0"/>
              </a:rPr>
              <a:t> r) </a:t>
            </a:r>
            <a:r>
              <a:rPr lang="en-GB" altLang="en-US" sz="2700" dirty="0">
                <a:latin typeface="Times New Roman" panose="02020603050405020304" pitchFamily="18" charset="0"/>
                <a:cs typeface="Times New Roman" panose="02020603050405020304" pitchFamily="18" charset="0"/>
                <a:sym typeface="Symbol" panose="05050102010706020507" pitchFamily="18" charset="2"/>
              </a:rPr>
              <a:t> </a:t>
            </a:r>
            <a:r>
              <a:rPr lang="en-GB" altLang="en-US" sz="2700" dirty="0">
                <a:latin typeface="Times New Roman" panose="02020603050405020304" pitchFamily="18" charset="0"/>
                <a:cs typeface="Times New Roman" panose="02020603050405020304" pitchFamily="18" charset="0"/>
              </a:rPr>
              <a:t>( p </a:t>
            </a:r>
            <a:r>
              <a:rPr lang="en-GB" altLang="en-US" sz="2700" dirty="0">
                <a:latin typeface="Times New Roman" panose="02020603050405020304" pitchFamily="18" charset="0"/>
                <a:cs typeface="Times New Roman" panose="02020603050405020304" pitchFamily="18" charset="0"/>
                <a:sym typeface="Symbol" panose="05050102010706020507" pitchFamily="18" charset="2"/>
              </a:rPr>
              <a:t></a:t>
            </a:r>
            <a:r>
              <a:rPr lang="en-GB" altLang="en-US" sz="2700" dirty="0">
                <a:latin typeface="Times New Roman" panose="02020603050405020304" pitchFamily="18" charset="0"/>
                <a:cs typeface="Times New Roman" panose="02020603050405020304" pitchFamily="18" charset="0"/>
              </a:rPr>
              <a:t> q) </a:t>
            </a:r>
            <a:r>
              <a:rPr lang="en-GB" altLang="en-US" sz="2700" dirty="0">
                <a:latin typeface="Times New Roman" panose="02020603050405020304" pitchFamily="18" charset="0"/>
                <a:cs typeface="Times New Roman" panose="02020603050405020304" pitchFamily="18" charset="0"/>
                <a:sym typeface="Symbol" panose="05050102010706020507" pitchFamily="18" charset="2"/>
              </a:rPr>
              <a:t></a:t>
            </a:r>
            <a:r>
              <a:rPr lang="en-GB" altLang="en-US" sz="2700" dirty="0">
                <a:latin typeface="Times New Roman" panose="02020603050405020304" pitchFamily="18" charset="0"/>
                <a:cs typeface="Times New Roman" panose="02020603050405020304" pitchFamily="18" charset="0"/>
              </a:rPr>
              <a:t> ( p </a:t>
            </a:r>
            <a:r>
              <a:rPr lang="en-GB" altLang="en-US" sz="2700" dirty="0">
                <a:latin typeface="Times New Roman" panose="02020603050405020304" pitchFamily="18" charset="0"/>
                <a:cs typeface="Times New Roman" panose="02020603050405020304" pitchFamily="18" charset="0"/>
                <a:sym typeface="Symbol" panose="05050102010706020507" pitchFamily="18" charset="2"/>
              </a:rPr>
              <a:t></a:t>
            </a:r>
            <a:r>
              <a:rPr lang="en-GB" altLang="en-US" sz="2700" dirty="0">
                <a:latin typeface="Times New Roman" panose="02020603050405020304" pitchFamily="18" charset="0"/>
                <a:cs typeface="Times New Roman" panose="02020603050405020304" pitchFamily="18" charset="0"/>
              </a:rPr>
              <a:t> r)</a:t>
            </a:r>
            <a:endParaRPr lang="en-US" altLang="en-US" sz="27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5298" name="Rectangle 2">
            <a:extLst>
              <a:ext uri="{FF2B5EF4-FFF2-40B4-BE49-F238E27FC236}">
                <a16:creationId xmlns:a16="http://schemas.microsoft.com/office/drawing/2014/main" id="{D08CEEC0-3A35-4C62-91A9-0C776C115E7D}"/>
              </a:ext>
            </a:extLst>
          </p:cNvPr>
          <p:cNvSpPr>
            <a:spLocks noGrp="1" noChangeArrowheads="1"/>
          </p:cNvSpPr>
          <p:nvPr>
            <p:ph type="title"/>
          </p:nvPr>
        </p:nvSpPr>
        <p:spPr>
          <a:xfrm>
            <a:off x="1178560" y="266224"/>
            <a:ext cx="9260681" cy="1143000"/>
          </a:xfrm>
        </p:spPr>
        <p:txBody>
          <a:bodyPr>
            <a:normAutofit fontScale="90000"/>
          </a:bodyPr>
          <a:lstStyle/>
          <a:p>
            <a:pPr marL="342900" marR="0" lvl="0" indent="-342900" defTabSz="914400" rtl="0" eaLnBrk="1" fontAlgn="base" latinLnBrk="0" hangingPunct="1">
              <a:lnSpc>
                <a:spcPct val="100000"/>
              </a:lnSpc>
              <a:spcBef>
                <a:spcPct val="0"/>
              </a:spcBef>
              <a:spcAft>
                <a:spcPct val="0"/>
              </a:spcAft>
              <a:buClrTx/>
              <a:buSzTx/>
              <a:buFontTx/>
              <a:buNone/>
              <a:tabLst/>
            </a:pPr>
            <a:r>
              <a:rPr lang="en-GB" altLang="en-US" dirty="0"/>
              <a:t>Example of Logical Equivalence</a:t>
            </a:r>
            <a:br>
              <a:rPr lang="en-GB" altLang="en-US" dirty="0"/>
            </a:br>
            <a:r>
              <a:rPr lang="en-GB" altLang="en-US" sz="3100" b="1" dirty="0"/>
              <a:t>Prove:</a:t>
            </a:r>
            <a:r>
              <a:rPr lang="en-GB" altLang="en-US" dirty="0"/>
              <a:t> 	</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(q </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 </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 </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 </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q) </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p </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7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a:t>
            </a:r>
            <a:endParaRPr lang="en-US" altLang="en-US" sz="2700" dirty="0"/>
          </a:p>
        </p:txBody>
      </p:sp>
      <p:sp>
        <p:nvSpPr>
          <p:cNvPr id="695299" name="Rectangle 3">
            <a:extLst>
              <a:ext uri="{FF2B5EF4-FFF2-40B4-BE49-F238E27FC236}">
                <a16:creationId xmlns:a16="http://schemas.microsoft.com/office/drawing/2014/main" id="{2F95CD9C-2220-8FC7-30F5-D5C246D9901A}"/>
              </a:ext>
            </a:extLst>
          </p:cNvPr>
          <p:cNvSpPr>
            <a:spLocks noGrp="1" noChangeArrowheads="1"/>
          </p:cNvSpPr>
          <p:nvPr>
            <p:ph type="body" sz="half" idx="1"/>
          </p:nvPr>
        </p:nvSpPr>
        <p:spPr>
          <a:xfrm>
            <a:off x="1681321" y="1409224"/>
            <a:ext cx="8301038" cy="868363"/>
          </a:xfrm>
        </p:spPr>
        <p:txBody>
          <a:bodyPr/>
          <a:lstStyle/>
          <a:p>
            <a:pPr>
              <a:lnSpc>
                <a:spcPct val="90000"/>
              </a:lnSpc>
              <a:buFontTx/>
              <a:buNone/>
            </a:pPr>
            <a:r>
              <a:rPr lang="en-GB" altLang="en-US" dirty="0"/>
              <a:t>	Columns 5 and 8 are equivalent, and therefore, p “if and only if” q </a:t>
            </a:r>
            <a:endParaRPr lang="en-US" altLang="en-US" dirty="0"/>
          </a:p>
        </p:txBody>
      </p:sp>
      <p:graphicFrame>
        <p:nvGraphicFramePr>
          <p:cNvPr id="695692" name="Group 396">
            <a:extLst>
              <a:ext uri="{FF2B5EF4-FFF2-40B4-BE49-F238E27FC236}">
                <a16:creationId xmlns:a16="http://schemas.microsoft.com/office/drawing/2014/main" id="{46AEBF53-0848-D4CD-7772-C56159AB4799}"/>
              </a:ext>
            </a:extLst>
          </p:cNvPr>
          <p:cNvGraphicFramePr>
            <a:graphicFrameLocks noGrp="1"/>
          </p:cNvGraphicFramePr>
          <p:nvPr>
            <p:ph sz="half" idx="2"/>
            <p:extLst>
              <p:ext uri="{D42A27DB-BD31-4B8C-83A1-F6EECF244321}">
                <p14:modId xmlns:p14="http://schemas.microsoft.com/office/powerpoint/2010/main" val="36368270"/>
              </p:ext>
            </p:extLst>
          </p:nvPr>
        </p:nvGraphicFramePr>
        <p:xfrm>
          <a:off x="2028984" y="2456816"/>
          <a:ext cx="8258175" cy="4107817"/>
        </p:xfrm>
        <a:graphic>
          <a:graphicData uri="http://schemas.openxmlformats.org/drawingml/2006/table">
            <a:tbl>
              <a:tblPr/>
              <a:tblGrid>
                <a:gridCol w="422275">
                  <a:extLst>
                    <a:ext uri="{9D8B030D-6E8A-4147-A177-3AD203B41FA5}">
                      <a16:colId xmlns:a16="http://schemas.microsoft.com/office/drawing/2014/main" val="2883003919"/>
                    </a:ext>
                  </a:extLst>
                </a:gridCol>
                <a:gridCol w="307975">
                  <a:extLst>
                    <a:ext uri="{9D8B030D-6E8A-4147-A177-3AD203B41FA5}">
                      <a16:colId xmlns:a16="http://schemas.microsoft.com/office/drawing/2014/main" val="3267472075"/>
                    </a:ext>
                  </a:extLst>
                </a:gridCol>
                <a:gridCol w="406400">
                  <a:extLst>
                    <a:ext uri="{9D8B030D-6E8A-4147-A177-3AD203B41FA5}">
                      <a16:colId xmlns:a16="http://schemas.microsoft.com/office/drawing/2014/main" val="2704709351"/>
                    </a:ext>
                  </a:extLst>
                </a:gridCol>
                <a:gridCol w="704850">
                  <a:extLst>
                    <a:ext uri="{9D8B030D-6E8A-4147-A177-3AD203B41FA5}">
                      <a16:colId xmlns:a16="http://schemas.microsoft.com/office/drawing/2014/main" val="1314248466"/>
                    </a:ext>
                  </a:extLst>
                </a:gridCol>
                <a:gridCol w="977900">
                  <a:extLst>
                    <a:ext uri="{9D8B030D-6E8A-4147-A177-3AD203B41FA5}">
                      <a16:colId xmlns:a16="http://schemas.microsoft.com/office/drawing/2014/main" val="392436692"/>
                    </a:ext>
                  </a:extLst>
                </a:gridCol>
                <a:gridCol w="774700">
                  <a:extLst>
                    <a:ext uri="{9D8B030D-6E8A-4147-A177-3AD203B41FA5}">
                      <a16:colId xmlns:a16="http://schemas.microsoft.com/office/drawing/2014/main" val="3431043761"/>
                    </a:ext>
                  </a:extLst>
                </a:gridCol>
                <a:gridCol w="746125">
                  <a:extLst>
                    <a:ext uri="{9D8B030D-6E8A-4147-A177-3AD203B41FA5}">
                      <a16:colId xmlns:a16="http://schemas.microsoft.com/office/drawing/2014/main" val="2673356040"/>
                    </a:ext>
                  </a:extLst>
                </a:gridCol>
                <a:gridCol w="1460500">
                  <a:extLst>
                    <a:ext uri="{9D8B030D-6E8A-4147-A177-3AD203B41FA5}">
                      <a16:colId xmlns:a16="http://schemas.microsoft.com/office/drawing/2014/main" val="3874861076"/>
                    </a:ext>
                  </a:extLst>
                </a:gridCol>
                <a:gridCol w="2457450">
                  <a:extLst>
                    <a:ext uri="{9D8B030D-6E8A-4147-A177-3AD203B41FA5}">
                      <a16:colId xmlns:a16="http://schemas.microsoft.com/office/drawing/2014/main" val="2354138421"/>
                    </a:ext>
                  </a:extLst>
                </a:gridCol>
              </a:tblGrid>
              <a:tr h="434975">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q</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r</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q </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a:t>
                      </a:r>
                      <a:endPar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endPar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(q</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r)</a:t>
                      </a:r>
                      <a:endPar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a:t>
                      </a:r>
                      <a:endPar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r</a:t>
                      </a:r>
                      <a:endPar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 </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endPar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p </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r)</a:t>
                      </a:r>
                      <a:endPar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(q </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 </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endPar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 </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q) </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p </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a:t>
                      </a:r>
                      <a:endPar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65812045"/>
                  </a:ext>
                </a:extLst>
              </a:tr>
              <a:tr h="43180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dirty="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2891554177"/>
                  </a:ext>
                </a:extLst>
              </a:tr>
              <a:tr h="427038">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2142201563"/>
                  </a:ext>
                </a:extLst>
              </a:tr>
              <a:tr h="423863">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4018375306"/>
                  </a:ext>
                </a:extLst>
              </a:tr>
              <a:tr h="423863">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1002029010"/>
                  </a:ext>
                </a:extLst>
              </a:tr>
              <a:tr h="42545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3041126461"/>
                  </a:ext>
                </a:extLst>
              </a:tr>
              <a:tr h="42545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1256040741"/>
                  </a:ext>
                </a:extLst>
              </a:tr>
              <a:tr h="42545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827653997"/>
                  </a:ext>
                </a:extLst>
              </a:tr>
              <a:tr h="423863">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a:noFill/>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000" b="0" i="0" u="none" strike="noStrike" cap="none" normalizeH="0" baseline="0" dirty="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cap="flat">
                      <a:noFill/>
                    </a:lnB>
                    <a:lnTlToBr>
                      <a:noFill/>
                    </a:lnTlToBr>
                    <a:lnBlToTr>
                      <a:noFill/>
                    </a:lnBlToTr>
                    <a:noFill/>
                  </a:tcPr>
                </a:tc>
                <a:extLst>
                  <a:ext uri="{0D108BD9-81ED-4DB2-BD59-A6C34878D82A}">
                    <a16:rowId xmlns:a16="http://schemas.microsoft.com/office/drawing/2014/main" val="3734298763"/>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22" name="Rectangle 2">
            <a:extLst>
              <a:ext uri="{FF2B5EF4-FFF2-40B4-BE49-F238E27FC236}">
                <a16:creationId xmlns:a16="http://schemas.microsoft.com/office/drawing/2014/main" id="{B2689F61-C59E-5D04-8AE0-D7345F024FE5}"/>
              </a:ext>
            </a:extLst>
          </p:cNvPr>
          <p:cNvSpPr>
            <a:spLocks noGrp="1" noChangeArrowheads="1"/>
          </p:cNvSpPr>
          <p:nvPr>
            <p:ph type="title"/>
          </p:nvPr>
        </p:nvSpPr>
        <p:spPr/>
        <p:txBody>
          <a:bodyPr>
            <a:normAutofit fontScale="90000"/>
          </a:bodyPr>
          <a:lstStyle/>
          <a:p>
            <a:r>
              <a:rPr lang="en-GB" altLang="en-US" sz="4000"/>
              <a:t>Additional Properties</a:t>
            </a:r>
            <a:br>
              <a:rPr lang="en-GB" altLang="en-US" sz="4000"/>
            </a:br>
            <a:r>
              <a:rPr lang="en-GB" altLang="en-US" sz="4000"/>
              <a:t>(</a:t>
            </a:r>
            <a:r>
              <a:rPr lang="en-GB" altLang="en-US" sz="4000" i="1"/>
              <a:t>p</a:t>
            </a:r>
            <a:r>
              <a:rPr lang="en-GB" altLang="en-US" sz="4000"/>
              <a:t> </a:t>
            </a:r>
            <a:r>
              <a:rPr lang="en-GB" altLang="en-US" sz="4000">
                <a:sym typeface="Symbol" panose="05050102010706020507" pitchFamily="18" charset="2"/>
              </a:rPr>
              <a:t></a:t>
            </a:r>
            <a:r>
              <a:rPr lang="en-GB" altLang="en-US" sz="4000"/>
              <a:t> </a:t>
            </a:r>
            <a:r>
              <a:rPr lang="en-GB" altLang="en-US" sz="4000" i="1"/>
              <a:t>q</a:t>
            </a:r>
            <a:r>
              <a:rPr lang="en-GB" altLang="en-US" sz="4000"/>
              <a:t>) </a:t>
            </a:r>
            <a:r>
              <a:rPr lang="en-GB" altLang="en-US" sz="4000">
                <a:sym typeface="Symbol" panose="05050102010706020507" pitchFamily="18" charset="2"/>
              </a:rPr>
              <a:t></a:t>
            </a:r>
            <a:r>
              <a:rPr lang="en-GB" altLang="en-US" sz="4000"/>
              <a:t> ((~</a:t>
            </a:r>
            <a:r>
              <a:rPr lang="en-GB" altLang="en-US" sz="4000" i="1"/>
              <a:t>p</a:t>
            </a:r>
            <a:r>
              <a:rPr lang="en-GB" altLang="en-US" sz="4000"/>
              <a:t>) </a:t>
            </a:r>
            <a:r>
              <a:rPr lang="en-GB" altLang="en-US" sz="4000">
                <a:sym typeface="Symbol" panose="05050102010706020507" pitchFamily="18" charset="2"/>
              </a:rPr>
              <a:t></a:t>
            </a:r>
            <a:r>
              <a:rPr lang="en-GB" altLang="en-US" sz="4000"/>
              <a:t> </a:t>
            </a:r>
            <a:r>
              <a:rPr lang="en-GB" altLang="en-US" sz="4000" i="1"/>
              <a:t>q</a:t>
            </a:r>
            <a:r>
              <a:rPr lang="en-GB" altLang="en-US" sz="4000"/>
              <a:t>)</a:t>
            </a:r>
            <a:endParaRPr lang="en-US" altLang="en-US" sz="4000"/>
          </a:p>
        </p:txBody>
      </p:sp>
      <p:graphicFrame>
        <p:nvGraphicFramePr>
          <p:cNvPr id="696483" name="Group 163">
            <a:extLst>
              <a:ext uri="{FF2B5EF4-FFF2-40B4-BE49-F238E27FC236}">
                <a16:creationId xmlns:a16="http://schemas.microsoft.com/office/drawing/2014/main" id="{589C61E0-A5B9-C153-66D9-C7CE57E2236E}"/>
              </a:ext>
            </a:extLst>
          </p:cNvPr>
          <p:cNvGraphicFramePr>
            <a:graphicFrameLocks noGrp="1"/>
          </p:cNvGraphicFramePr>
          <p:nvPr>
            <p:ph idx="1"/>
          </p:nvPr>
        </p:nvGraphicFramePr>
        <p:xfrm>
          <a:off x="2178050" y="1892300"/>
          <a:ext cx="8229600" cy="3963989"/>
        </p:xfrm>
        <a:graphic>
          <a:graphicData uri="http://schemas.openxmlformats.org/drawingml/2006/table">
            <a:tbl>
              <a:tblPr/>
              <a:tblGrid>
                <a:gridCol w="592138">
                  <a:extLst>
                    <a:ext uri="{9D8B030D-6E8A-4147-A177-3AD203B41FA5}">
                      <a16:colId xmlns:a16="http://schemas.microsoft.com/office/drawing/2014/main" val="2625985891"/>
                    </a:ext>
                  </a:extLst>
                </a:gridCol>
                <a:gridCol w="592137">
                  <a:extLst>
                    <a:ext uri="{9D8B030D-6E8A-4147-A177-3AD203B41FA5}">
                      <a16:colId xmlns:a16="http://schemas.microsoft.com/office/drawing/2014/main" val="3580014579"/>
                    </a:ext>
                  </a:extLst>
                </a:gridCol>
                <a:gridCol w="1417638">
                  <a:extLst>
                    <a:ext uri="{9D8B030D-6E8A-4147-A177-3AD203B41FA5}">
                      <a16:colId xmlns:a16="http://schemas.microsoft.com/office/drawing/2014/main" val="200444951"/>
                    </a:ext>
                  </a:extLst>
                </a:gridCol>
                <a:gridCol w="731837">
                  <a:extLst>
                    <a:ext uri="{9D8B030D-6E8A-4147-A177-3AD203B41FA5}">
                      <a16:colId xmlns:a16="http://schemas.microsoft.com/office/drawing/2014/main" val="4155847558"/>
                    </a:ext>
                  </a:extLst>
                </a:gridCol>
                <a:gridCol w="1684338">
                  <a:extLst>
                    <a:ext uri="{9D8B030D-6E8A-4147-A177-3AD203B41FA5}">
                      <a16:colId xmlns:a16="http://schemas.microsoft.com/office/drawing/2014/main" val="294641266"/>
                    </a:ext>
                  </a:extLst>
                </a:gridCol>
                <a:gridCol w="3211512">
                  <a:extLst>
                    <a:ext uri="{9D8B030D-6E8A-4147-A177-3AD203B41FA5}">
                      <a16:colId xmlns:a16="http://schemas.microsoft.com/office/drawing/2014/main" val="1400162364"/>
                    </a:ext>
                  </a:extLst>
                </a:gridCol>
              </a:tblGrid>
              <a:tr h="792163">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q</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a:t>
                      </a:r>
                      <a:endPar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a:t>
                      </a:r>
                      <a:endPar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((~p)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a:t>
                      </a:r>
                      <a:endPar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17448002"/>
                  </a:ext>
                </a:extLst>
              </a:tr>
              <a:tr h="79375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2346129103"/>
                  </a:ext>
                </a:extLst>
              </a:tr>
              <a:tr h="792163">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351758205"/>
                  </a:ext>
                </a:extLst>
              </a:tr>
              <a:tr h="79375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1000324794"/>
                  </a:ext>
                </a:extLst>
              </a:tr>
              <a:tr h="792163">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cap="flat">
                      <a:noFill/>
                    </a:lnB>
                    <a:lnTlToBr>
                      <a:noFill/>
                    </a:lnTlToBr>
                    <a:lnBlToTr>
                      <a:noFill/>
                    </a:lnBlToTr>
                    <a:noFill/>
                  </a:tcPr>
                </a:tc>
                <a:extLst>
                  <a:ext uri="{0D108BD9-81ED-4DB2-BD59-A6C34878D82A}">
                    <a16:rowId xmlns:a16="http://schemas.microsoft.com/office/drawing/2014/main" val="1648379764"/>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7346" name="Rectangle 2">
            <a:extLst>
              <a:ext uri="{FF2B5EF4-FFF2-40B4-BE49-F238E27FC236}">
                <a16:creationId xmlns:a16="http://schemas.microsoft.com/office/drawing/2014/main" id="{97679378-AF70-8FAB-EFE0-BD93ABB9C749}"/>
              </a:ext>
            </a:extLst>
          </p:cNvPr>
          <p:cNvSpPr>
            <a:spLocks noGrp="1" noChangeArrowheads="1"/>
          </p:cNvSpPr>
          <p:nvPr>
            <p:ph type="title"/>
          </p:nvPr>
        </p:nvSpPr>
        <p:spPr/>
        <p:txBody>
          <a:bodyPr>
            <a:normAutofit fontScale="90000"/>
          </a:bodyPr>
          <a:lstStyle/>
          <a:p>
            <a:r>
              <a:rPr lang="en-GB" altLang="en-US" sz="4000"/>
              <a:t>Additional Properties</a:t>
            </a:r>
            <a:br>
              <a:rPr lang="en-GB" altLang="en-US" sz="4000"/>
            </a:br>
            <a:r>
              <a:rPr lang="en-GB" altLang="en-US" sz="4000"/>
              <a:t>(</a:t>
            </a:r>
            <a:r>
              <a:rPr lang="en-GB" altLang="en-US" sz="4000" i="1"/>
              <a:t>p</a:t>
            </a:r>
            <a:r>
              <a:rPr lang="en-GB" altLang="en-US" sz="4000"/>
              <a:t> </a:t>
            </a:r>
            <a:r>
              <a:rPr lang="en-GB" altLang="en-US" sz="4000">
                <a:sym typeface="Symbol" panose="05050102010706020507" pitchFamily="18" charset="2"/>
              </a:rPr>
              <a:t></a:t>
            </a:r>
            <a:r>
              <a:rPr lang="en-GB" altLang="en-US" sz="4000"/>
              <a:t> </a:t>
            </a:r>
            <a:r>
              <a:rPr lang="en-GB" altLang="en-US" sz="4000" i="1"/>
              <a:t>q</a:t>
            </a:r>
            <a:r>
              <a:rPr lang="en-GB" altLang="en-US" sz="4000"/>
              <a:t>) </a:t>
            </a:r>
            <a:r>
              <a:rPr lang="en-GB" altLang="en-US" sz="4000">
                <a:sym typeface="Symbol" panose="05050102010706020507" pitchFamily="18" charset="2"/>
              </a:rPr>
              <a:t></a:t>
            </a:r>
            <a:r>
              <a:rPr lang="en-GB" altLang="en-US" sz="4000"/>
              <a:t> (~</a:t>
            </a:r>
            <a:r>
              <a:rPr lang="en-GB" altLang="en-US" sz="4000" i="1"/>
              <a:t>q</a:t>
            </a:r>
            <a:r>
              <a:rPr lang="en-GB" altLang="en-US" sz="4000"/>
              <a:t> </a:t>
            </a:r>
            <a:r>
              <a:rPr lang="en-GB" altLang="en-US" sz="4000">
                <a:sym typeface="Symbol" panose="05050102010706020507" pitchFamily="18" charset="2"/>
              </a:rPr>
              <a:t></a:t>
            </a:r>
            <a:r>
              <a:rPr lang="en-GB" altLang="en-US" sz="4000"/>
              <a:t> ~</a:t>
            </a:r>
            <a:r>
              <a:rPr lang="en-GB" altLang="en-US" sz="4000" i="1"/>
              <a:t>p</a:t>
            </a:r>
            <a:r>
              <a:rPr lang="en-GB" altLang="en-US" sz="4000"/>
              <a:t>)</a:t>
            </a:r>
            <a:endParaRPr lang="en-US" altLang="en-US" sz="4000"/>
          </a:p>
        </p:txBody>
      </p:sp>
      <p:graphicFrame>
        <p:nvGraphicFramePr>
          <p:cNvPr id="697537" name="Group 193">
            <a:extLst>
              <a:ext uri="{FF2B5EF4-FFF2-40B4-BE49-F238E27FC236}">
                <a16:creationId xmlns:a16="http://schemas.microsoft.com/office/drawing/2014/main" id="{D3F52CA2-FA9E-9636-CC07-93EB1C0C7C33}"/>
              </a:ext>
            </a:extLst>
          </p:cNvPr>
          <p:cNvGraphicFramePr>
            <a:graphicFrameLocks noGrp="1"/>
          </p:cNvGraphicFramePr>
          <p:nvPr>
            <p:ph idx="1"/>
          </p:nvPr>
        </p:nvGraphicFramePr>
        <p:xfrm>
          <a:off x="2178050" y="1854201"/>
          <a:ext cx="8229600" cy="4257675"/>
        </p:xfrm>
        <a:graphic>
          <a:graphicData uri="http://schemas.openxmlformats.org/drawingml/2006/table">
            <a:tbl>
              <a:tblPr/>
              <a:tblGrid>
                <a:gridCol w="576263">
                  <a:extLst>
                    <a:ext uri="{9D8B030D-6E8A-4147-A177-3AD203B41FA5}">
                      <a16:colId xmlns:a16="http://schemas.microsoft.com/office/drawing/2014/main" val="3112546454"/>
                    </a:ext>
                  </a:extLst>
                </a:gridCol>
                <a:gridCol w="490537">
                  <a:extLst>
                    <a:ext uri="{9D8B030D-6E8A-4147-A177-3AD203B41FA5}">
                      <a16:colId xmlns:a16="http://schemas.microsoft.com/office/drawing/2014/main" val="2144277139"/>
                    </a:ext>
                  </a:extLst>
                </a:gridCol>
                <a:gridCol w="1279525">
                  <a:extLst>
                    <a:ext uri="{9D8B030D-6E8A-4147-A177-3AD203B41FA5}">
                      <a16:colId xmlns:a16="http://schemas.microsoft.com/office/drawing/2014/main" val="1714554828"/>
                    </a:ext>
                  </a:extLst>
                </a:gridCol>
                <a:gridCol w="658813">
                  <a:extLst>
                    <a:ext uri="{9D8B030D-6E8A-4147-A177-3AD203B41FA5}">
                      <a16:colId xmlns:a16="http://schemas.microsoft.com/office/drawing/2014/main" val="1431963489"/>
                    </a:ext>
                  </a:extLst>
                </a:gridCol>
                <a:gridCol w="658812">
                  <a:extLst>
                    <a:ext uri="{9D8B030D-6E8A-4147-A177-3AD203B41FA5}">
                      <a16:colId xmlns:a16="http://schemas.microsoft.com/office/drawing/2014/main" val="1390507380"/>
                    </a:ext>
                  </a:extLst>
                </a:gridCol>
                <a:gridCol w="1595438">
                  <a:extLst>
                    <a:ext uri="{9D8B030D-6E8A-4147-A177-3AD203B41FA5}">
                      <a16:colId xmlns:a16="http://schemas.microsoft.com/office/drawing/2014/main" val="3249261334"/>
                    </a:ext>
                  </a:extLst>
                </a:gridCol>
                <a:gridCol w="2970212">
                  <a:extLst>
                    <a:ext uri="{9D8B030D-6E8A-4147-A177-3AD203B41FA5}">
                      <a16:colId xmlns:a16="http://schemas.microsoft.com/office/drawing/2014/main" val="4273914460"/>
                    </a:ext>
                  </a:extLst>
                </a:gridCol>
              </a:tblGrid>
              <a:tr h="85090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q</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a:t>
                      </a:r>
                      <a:endPar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~q</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(~q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~p)</a:t>
                      </a:r>
                      <a:endPar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(~q </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rPr>
                        <a:t></a:t>
                      </a: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~p)</a:t>
                      </a:r>
                      <a:endPar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39706479"/>
                  </a:ext>
                </a:extLst>
              </a:tr>
              <a:tr h="85090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4232107729"/>
                  </a:ext>
                </a:extLst>
              </a:tr>
              <a:tr h="854075">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1051625113"/>
                  </a:ext>
                </a:extLst>
              </a:tr>
              <a:tr h="85090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a:noFill/>
                    </a:lnB>
                    <a:lnTlToBr>
                      <a:noFill/>
                    </a:lnTlToBr>
                    <a:lnBlToTr>
                      <a:noFill/>
                    </a:lnBlToTr>
                    <a:noFill/>
                  </a:tcPr>
                </a:tc>
                <a:extLst>
                  <a:ext uri="{0D108BD9-81ED-4DB2-BD59-A6C34878D82A}">
                    <a16:rowId xmlns:a16="http://schemas.microsoft.com/office/drawing/2014/main" val="4264738610"/>
                  </a:ext>
                </a:extLst>
              </a:tr>
              <a:tr h="850900">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F</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cap="flat">
                      <a:noFill/>
                    </a:lnB>
                    <a:lnTlToBr>
                      <a:noFill/>
                    </a:lnTlToBr>
                    <a:lnBlToTr>
                      <a:noFill/>
                    </a:lnBlToTr>
                    <a:noFill/>
                  </a:tcPr>
                </a:tc>
                <a:tc>
                  <a:txBody>
                    <a:bodyPr/>
                    <a:lstStyle>
                      <a:lvl1pPr marL="342900" indent="-342900" algn="l">
                        <a:spcBef>
                          <a:spcPct val="20000"/>
                        </a:spcBef>
                        <a:defRPr sz="2800">
                          <a:solidFill>
                            <a:schemeClr val="tx1"/>
                          </a:solidFill>
                          <a:latin typeface="Arial" panose="020B0604020202020204" pitchFamily="34" charset="0"/>
                        </a:defRPr>
                      </a:lvl1pPr>
                      <a:lvl2pPr marL="742950" indent="-285750" algn="l">
                        <a:spcBef>
                          <a:spcPct val="20000"/>
                        </a:spcBef>
                        <a:defRPr sz="2400">
                          <a:solidFill>
                            <a:schemeClr val="tx1"/>
                          </a:solidFill>
                          <a:latin typeface="Arial" panose="020B0604020202020204" pitchFamily="34" charset="0"/>
                        </a:defRPr>
                      </a:lvl2pPr>
                      <a:lvl3pPr marL="1143000" indent="-228600" algn="l">
                        <a:spcBef>
                          <a:spcPct val="20000"/>
                        </a:spcBef>
                        <a:defRPr sz="2000">
                          <a:solidFill>
                            <a:schemeClr val="tx1"/>
                          </a:solidFill>
                          <a:latin typeface="Arial" panose="020B0604020202020204" pitchFamily="34" charset="0"/>
                        </a:defRPr>
                      </a:lvl3pPr>
                      <a:lvl4pPr marL="1600200" indent="-228600" algn="l">
                        <a:spcBef>
                          <a:spcPct val="20000"/>
                        </a:spcBef>
                        <a:defRPr>
                          <a:solidFill>
                            <a:schemeClr val="tx1"/>
                          </a:solidFill>
                          <a:latin typeface="Arial" panose="020B0604020202020204" pitchFamily="34" charset="0"/>
                        </a:defRPr>
                      </a:lvl4pPr>
                      <a:lvl5pPr marL="2057400" indent="-228600" algn="l">
                        <a:spcBef>
                          <a:spcPct val="20000"/>
                        </a:spcBef>
                        <a:defRPr>
                          <a:solidFill>
                            <a:schemeClr val="tx1"/>
                          </a:solidFill>
                          <a:latin typeface="Arial" panose="020B0604020202020204" pitchFamily="34" charset="0"/>
                        </a:defRPr>
                      </a:lvl5pPr>
                      <a:lvl6pPr marL="2514600" indent="-228600" fontAlgn="base">
                        <a:spcBef>
                          <a:spcPct val="20000"/>
                        </a:spcBef>
                        <a:spcAft>
                          <a:spcPct val="0"/>
                        </a:spcAft>
                        <a:defRPr>
                          <a:solidFill>
                            <a:schemeClr val="tx1"/>
                          </a:solidFill>
                          <a:latin typeface="Arial" panose="020B0604020202020204" pitchFamily="34" charset="0"/>
                        </a:defRPr>
                      </a:lvl6pPr>
                      <a:lvl7pPr marL="2971800" indent="-228600" fontAlgn="base">
                        <a:spcBef>
                          <a:spcPct val="20000"/>
                        </a:spcBef>
                        <a:spcAft>
                          <a:spcPct val="0"/>
                        </a:spcAft>
                        <a:defRPr>
                          <a:solidFill>
                            <a:schemeClr val="tx1"/>
                          </a:solidFill>
                          <a:latin typeface="Arial" panose="020B0604020202020204" pitchFamily="34" charset="0"/>
                        </a:defRPr>
                      </a:lvl7pPr>
                      <a:lvl8pPr marL="3429000" indent="-228600" fontAlgn="base">
                        <a:spcBef>
                          <a:spcPct val="20000"/>
                        </a:spcBef>
                        <a:spcAft>
                          <a:spcPct val="0"/>
                        </a:spcAft>
                        <a:defRPr>
                          <a:solidFill>
                            <a:schemeClr val="tx1"/>
                          </a:solidFill>
                          <a:latin typeface="Arial" panose="020B0604020202020204" pitchFamily="34" charset="0"/>
                        </a:defRPr>
                      </a:lvl8pPr>
                      <a:lvl9pPr marL="3886200" indent="-228600" fontAlgn="base">
                        <a:spcBef>
                          <a:spcPct val="20000"/>
                        </a:spcBef>
                        <a:spcAft>
                          <a:spcPct val="0"/>
                        </a:spcAf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GB"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T</a:t>
                      </a:r>
                      <a:endParaRPr kumimoji="0" lang="en-GB" altLang="en-US" sz="2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a:noFill/>
                    </a:lnT>
                    <a:lnB cap="flat">
                      <a:noFill/>
                    </a:lnB>
                    <a:lnTlToBr>
                      <a:noFill/>
                    </a:lnTlToBr>
                    <a:lnBlToTr>
                      <a:noFill/>
                    </a:lnBlToTr>
                    <a:noFill/>
                  </a:tcPr>
                </a:tc>
                <a:extLst>
                  <a:ext uri="{0D108BD9-81ED-4DB2-BD59-A6C34878D82A}">
                    <a16:rowId xmlns:a16="http://schemas.microsoft.com/office/drawing/2014/main" val="4200014012"/>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2FE94C-582A-2CC0-DB16-9543D50F568A}"/>
              </a:ext>
            </a:extLst>
          </p:cNvPr>
          <p:cNvPicPr>
            <a:picLocks noChangeAspect="1"/>
          </p:cNvPicPr>
          <p:nvPr/>
        </p:nvPicPr>
        <p:blipFill>
          <a:blip r:embed="rId2"/>
          <a:stretch>
            <a:fillRect/>
          </a:stretch>
        </p:blipFill>
        <p:spPr>
          <a:xfrm>
            <a:off x="304800" y="831534"/>
            <a:ext cx="9854050" cy="3710940"/>
          </a:xfrm>
          <a:prstGeom prst="rect">
            <a:avLst/>
          </a:prstGeom>
        </p:spPr>
      </p:pic>
      <p:sp>
        <p:nvSpPr>
          <p:cNvPr id="4" name="TextBox 3">
            <a:extLst>
              <a:ext uri="{FF2B5EF4-FFF2-40B4-BE49-F238E27FC236}">
                <a16:creationId xmlns:a16="http://schemas.microsoft.com/office/drawing/2014/main" id="{890FAE1A-FA26-2AA9-4BD3-E95ECC184F2A}"/>
              </a:ext>
            </a:extLst>
          </p:cNvPr>
          <p:cNvSpPr txBox="1"/>
          <p:nvPr/>
        </p:nvSpPr>
        <p:spPr>
          <a:xfrm>
            <a:off x="304800" y="157499"/>
            <a:ext cx="5506720" cy="523220"/>
          </a:xfrm>
          <a:prstGeom prst="rect">
            <a:avLst/>
          </a:prstGeom>
          <a:noFill/>
        </p:spPr>
        <p:txBody>
          <a:bodyPr wrap="square" rtlCol="0">
            <a:spAutoFit/>
          </a:bodyPr>
          <a:lstStyle/>
          <a:p>
            <a:r>
              <a:rPr lang="en-US" sz="2800" b="1" dirty="0"/>
              <a:t>Laws Of Logic</a:t>
            </a:r>
            <a:endParaRPr lang="en-IN" sz="2800" b="1" dirty="0"/>
          </a:p>
        </p:txBody>
      </p:sp>
      <p:pic>
        <p:nvPicPr>
          <p:cNvPr id="6" name="Picture 5">
            <a:extLst>
              <a:ext uri="{FF2B5EF4-FFF2-40B4-BE49-F238E27FC236}">
                <a16:creationId xmlns:a16="http://schemas.microsoft.com/office/drawing/2014/main" id="{34D3333B-6825-54FE-5594-E41DCFE552B3}"/>
              </a:ext>
            </a:extLst>
          </p:cNvPr>
          <p:cNvPicPr>
            <a:picLocks noChangeAspect="1"/>
          </p:cNvPicPr>
          <p:nvPr/>
        </p:nvPicPr>
        <p:blipFill>
          <a:blip r:embed="rId3"/>
          <a:stretch>
            <a:fillRect/>
          </a:stretch>
        </p:blipFill>
        <p:spPr>
          <a:xfrm>
            <a:off x="193041" y="4256409"/>
            <a:ext cx="6837679" cy="1137920"/>
          </a:xfrm>
          <a:prstGeom prst="rect">
            <a:avLst/>
          </a:prstGeom>
        </p:spPr>
      </p:pic>
    </p:spTree>
    <p:extLst>
      <p:ext uri="{BB962C8B-B14F-4D97-AF65-F5344CB8AC3E}">
        <p14:creationId xmlns:p14="http://schemas.microsoft.com/office/powerpoint/2010/main" val="1014024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0A5A0D0-3869-1D5D-9D87-1D6B16A491B1}"/>
              </a:ext>
            </a:extLst>
          </p:cNvPr>
          <p:cNvPicPr>
            <a:picLocks noChangeAspect="1"/>
          </p:cNvPicPr>
          <p:nvPr/>
        </p:nvPicPr>
        <p:blipFill>
          <a:blip r:embed="rId2"/>
          <a:stretch>
            <a:fillRect/>
          </a:stretch>
        </p:blipFill>
        <p:spPr>
          <a:xfrm>
            <a:off x="923925" y="588648"/>
            <a:ext cx="7762875" cy="1991991"/>
          </a:xfrm>
          <a:prstGeom prst="rect">
            <a:avLst/>
          </a:prstGeom>
        </p:spPr>
      </p:pic>
      <p:sp>
        <p:nvSpPr>
          <p:cNvPr id="3" name="TextBox 2">
            <a:extLst>
              <a:ext uri="{FF2B5EF4-FFF2-40B4-BE49-F238E27FC236}">
                <a16:creationId xmlns:a16="http://schemas.microsoft.com/office/drawing/2014/main" id="{D01E5E2B-8283-2BD6-761E-8F08310D654A}"/>
              </a:ext>
            </a:extLst>
          </p:cNvPr>
          <p:cNvSpPr txBox="1"/>
          <p:nvPr/>
        </p:nvSpPr>
        <p:spPr>
          <a:xfrm>
            <a:off x="365760" y="2951946"/>
            <a:ext cx="11724640" cy="523220"/>
          </a:xfrm>
          <a:prstGeom prst="rect">
            <a:avLst/>
          </a:prstGeom>
          <a:noFill/>
        </p:spPr>
        <p:txBody>
          <a:bodyPr wrap="square">
            <a:spAutoFit/>
          </a:bodyPr>
          <a:lstStyle/>
          <a:p>
            <a:r>
              <a:rPr lang="en-US" sz="2800" b="1" dirty="0"/>
              <a:t>Two statements s1 and s2 are logically equivalent if s1 ↔ s2 is a tautology. </a:t>
            </a:r>
            <a:endParaRPr lang="en-IN" sz="2800" b="1" dirty="0"/>
          </a:p>
        </p:txBody>
      </p:sp>
      <p:sp>
        <p:nvSpPr>
          <p:cNvPr id="5" name="TextBox 4">
            <a:extLst>
              <a:ext uri="{FF2B5EF4-FFF2-40B4-BE49-F238E27FC236}">
                <a16:creationId xmlns:a16="http://schemas.microsoft.com/office/drawing/2014/main" id="{9469685E-0FBF-A8F6-924C-534801488143}"/>
              </a:ext>
            </a:extLst>
          </p:cNvPr>
          <p:cNvSpPr txBox="1"/>
          <p:nvPr/>
        </p:nvSpPr>
        <p:spPr>
          <a:xfrm>
            <a:off x="467360" y="4153376"/>
            <a:ext cx="11267440" cy="1569660"/>
          </a:xfrm>
          <a:prstGeom prst="rect">
            <a:avLst/>
          </a:prstGeom>
          <a:noFill/>
        </p:spPr>
        <p:txBody>
          <a:bodyPr wrap="square">
            <a:spAutoFit/>
          </a:bodyPr>
          <a:lstStyle/>
          <a:p>
            <a:r>
              <a:rPr lang="en-US" sz="2400" dirty="0"/>
              <a:t>We use the notation s1 ⇔ s2 to denote the fact (theorem) that s1 ↔ s2 is a tautology, that is, that s1 and s2 are logically equivalent. </a:t>
            </a:r>
          </a:p>
          <a:p>
            <a:r>
              <a:rPr lang="en-US" sz="2400" dirty="0"/>
              <a:t>Notice that s1 ↔ s2 is a statement and can in general be true or false, and s1 ⇔ s2 indicates the (higher level) fact that it is always true.</a:t>
            </a:r>
            <a:endParaRPr lang="en-IN" sz="2400" dirty="0"/>
          </a:p>
        </p:txBody>
      </p:sp>
    </p:spTree>
    <p:extLst>
      <p:ext uri="{BB962C8B-B14F-4D97-AF65-F5344CB8AC3E}">
        <p14:creationId xmlns:p14="http://schemas.microsoft.com/office/powerpoint/2010/main" val="4053963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730" name="Rectangle 2">
            <a:extLst>
              <a:ext uri="{FF2B5EF4-FFF2-40B4-BE49-F238E27FC236}">
                <a16:creationId xmlns:a16="http://schemas.microsoft.com/office/drawing/2014/main" id="{0CA8F06D-9A1C-CF58-5EE0-738C029A284F}"/>
              </a:ext>
            </a:extLst>
          </p:cNvPr>
          <p:cNvSpPr>
            <a:spLocks noGrp="1" noChangeArrowheads="1"/>
          </p:cNvSpPr>
          <p:nvPr>
            <p:ph type="title"/>
          </p:nvPr>
        </p:nvSpPr>
        <p:spPr>
          <a:xfrm>
            <a:off x="1524000" y="236538"/>
            <a:ext cx="9144000" cy="849312"/>
          </a:xfrm>
        </p:spPr>
        <p:txBody>
          <a:bodyPr/>
          <a:lstStyle/>
          <a:p>
            <a:r>
              <a:rPr lang="en-GB" altLang="en-US"/>
              <a:t>Conditional Statement/Implication</a:t>
            </a:r>
            <a:endParaRPr lang="en-US" altLang="en-US"/>
          </a:p>
        </p:txBody>
      </p:sp>
      <p:sp>
        <p:nvSpPr>
          <p:cNvPr id="585731" name="Rectangle 3">
            <a:extLst>
              <a:ext uri="{FF2B5EF4-FFF2-40B4-BE49-F238E27FC236}">
                <a16:creationId xmlns:a16="http://schemas.microsoft.com/office/drawing/2014/main" id="{CE8ABF59-EFF2-BC2B-E34B-212ACD9E79F6}"/>
              </a:ext>
            </a:extLst>
          </p:cNvPr>
          <p:cNvSpPr>
            <a:spLocks noGrp="1" noChangeArrowheads="1"/>
          </p:cNvSpPr>
          <p:nvPr>
            <p:ph type="body" idx="1"/>
          </p:nvPr>
        </p:nvSpPr>
        <p:spPr>
          <a:xfrm>
            <a:off x="1985963" y="1393826"/>
            <a:ext cx="8229600" cy="4525963"/>
          </a:xfrm>
        </p:spPr>
        <p:txBody>
          <a:bodyPr/>
          <a:lstStyle/>
          <a:p>
            <a:pPr marL="812800" indent="-812800"/>
            <a:r>
              <a:rPr lang="en-GB" altLang="en-US"/>
              <a:t>"if</a:t>
            </a:r>
            <a:r>
              <a:rPr lang="en-GB" altLang="en-US" i="1"/>
              <a:t> p </a:t>
            </a:r>
            <a:r>
              <a:rPr lang="en-GB" altLang="en-US"/>
              <a:t>then </a:t>
            </a:r>
            <a:r>
              <a:rPr lang="en-GB" altLang="en-US" i="1"/>
              <a:t>q</a:t>
            </a:r>
            <a:r>
              <a:rPr lang="en-GB" altLang="en-US"/>
              <a:t>"</a:t>
            </a:r>
            <a:endParaRPr lang="en-US" altLang="en-US"/>
          </a:p>
          <a:p>
            <a:pPr marL="812800" indent="-812800"/>
            <a:r>
              <a:rPr lang="en-GB" altLang="en-US"/>
              <a:t>Denoted</a:t>
            </a:r>
            <a:r>
              <a:rPr lang="en-GB" altLang="en-US" i="1"/>
              <a:t> p </a:t>
            </a:r>
            <a:r>
              <a:rPr lang="en-GB" altLang="en-US">
                <a:sym typeface="Symbol" panose="05050102010706020507" pitchFamily="18" charset="2"/>
              </a:rPr>
              <a:t></a:t>
            </a:r>
            <a:r>
              <a:rPr lang="en-GB" altLang="en-US"/>
              <a:t> </a:t>
            </a:r>
            <a:r>
              <a:rPr lang="en-GB" altLang="en-US" i="1"/>
              <a:t>q</a:t>
            </a:r>
            <a:endParaRPr lang="en-US" altLang="en-US"/>
          </a:p>
          <a:p>
            <a:pPr marL="1168400" lvl="1" indent="-711200"/>
            <a:r>
              <a:rPr lang="en-GB" altLang="en-US"/>
              <a:t>p is called the </a:t>
            </a:r>
            <a:r>
              <a:rPr lang="en-GB" altLang="en-US" b="1" i="1"/>
              <a:t>antecedent</a:t>
            </a:r>
            <a:r>
              <a:rPr lang="en-GB" altLang="en-US"/>
              <a:t> or </a:t>
            </a:r>
            <a:r>
              <a:rPr lang="en-GB" altLang="en-US" b="1" i="1"/>
              <a:t>hypothesis</a:t>
            </a:r>
            <a:endParaRPr lang="en-US" altLang="en-US"/>
          </a:p>
          <a:p>
            <a:pPr marL="1168400" lvl="1" indent="-711200"/>
            <a:r>
              <a:rPr lang="en-GB" altLang="en-US"/>
              <a:t>q is called the </a:t>
            </a:r>
            <a:r>
              <a:rPr lang="en-GB" altLang="en-US" b="1" i="1"/>
              <a:t>consequent</a:t>
            </a:r>
            <a:r>
              <a:rPr lang="en-GB" altLang="en-US"/>
              <a:t> or </a:t>
            </a:r>
            <a:r>
              <a:rPr lang="en-GB" altLang="en-US" b="1" i="1"/>
              <a:t>conclusion</a:t>
            </a:r>
            <a:endParaRPr lang="en-US" altLang="en-US"/>
          </a:p>
          <a:p>
            <a:pPr marL="812800" indent="-812800"/>
            <a:r>
              <a:rPr lang="en-GB" altLang="en-US"/>
              <a:t>Example:</a:t>
            </a:r>
            <a:endParaRPr lang="en-US" altLang="en-US"/>
          </a:p>
          <a:p>
            <a:pPr marL="1168400" lvl="1" indent="-711200"/>
            <a:r>
              <a:rPr lang="en-GB" altLang="en-US" i="1"/>
              <a:t>p</a:t>
            </a:r>
            <a:r>
              <a:rPr lang="en-GB" altLang="en-US"/>
              <a:t>: I am hungry</a:t>
            </a:r>
            <a:br>
              <a:rPr lang="en-GB" altLang="en-US"/>
            </a:br>
            <a:r>
              <a:rPr lang="en-GB" altLang="en-US" i="1"/>
              <a:t>q</a:t>
            </a:r>
            <a:r>
              <a:rPr lang="en-GB" altLang="en-US"/>
              <a:t>: I will eat</a:t>
            </a:r>
            <a:endParaRPr lang="en-US" altLang="en-US"/>
          </a:p>
          <a:p>
            <a:pPr marL="1168400" lvl="1" indent="-711200"/>
            <a:r>
              <a:rPr lang="en-GB" altLang="en-US" i="1"/>
              <a:t>p</a:t>
            </a:r>
            <a:r>
              <a:rPr lang="en-GB" altLang="en-US"/>
              <a:t>: It is snowing</a:t>
            </a:r>
            <a:br>
              <a:rPr lang="en-GB" altLang="en-US"/>
            </a:br>
            <a:r>
              <a:rPr lang="en-GB" altLang="en-US" i="1"/>
              <a:t>q</a:t>
            </a:r>
            <a:r>
              <a:rPr lang="en-GB" altLang="en-US"/>
              <a:t>: 3+5 = 8</a:t>
            </a:r>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E98415-6A73-8D12-D37C-16758751BF49}"/>
              </a:ext>
            </a:extLst>
          </p:cNvPr>
          <p:cNvSpPr txBox="1"/>
          <p:nvPr/>
        </p:nvSpPr>
        <p:spPr>
          <a:xfrm>
            <a:off x="1656080" y="1216780"/>
            <a:ext cx="8128000" cy="2246769"/>
          </a:xfrm>
          <a:prstGeom prst="rect">
            <a:avLst/>
          </a:prstGeom>
          <a:noFill/>
        </p:spPr>
        <p:txBody>
          <a:bodyPr wrap="square">
            <a:spAutoFit/>
          </a:bodyPr>
          <a:lstStyle/>
          <a:p>
            <a:r>
              <a:rPr lang="en-IN" sz="2800" dirty="0"/>
              <a:t>¬q ∨ (p → q)           ⇔ ¬q ∨ (¬p ∨ q)     Known L.E.</a:t>
            </a:r>
          </a:p>
          <a:p>
            <a:r>
              <a:rPr lang="en-IN" sz="2800" dirty="0"/>
              <a:t>			⇔ ¬q ∨ (q ∨ ¬p)     Commutative</a:t>
            </a:r>
          </a:p>
          <a:p>
            <a:r>
              <a:rPr lang="en-IN" sz="2800" dirty="0"/>
              <a:t>			⇔ (¬q ∨ q) ∨ ¬p      Associative</a:t>
            </a:r>
          </a:p>
          <a:p>
            <a:r>
              <a:rPr lang="en-IN" sz="2800" dirty="0"/>
              <a:t>			⇔ 1 ∨ ¬p              Known tautology</a:t>
            </a:r>
          </a:p>
          <a:p>
            <a:r>
              <a:rPr lang="en-IN" sz="2800" dirty="0"/>
              <a:t>			⇔ 1                     Dominance</a:t>
            </a:r>
          </a:p>
        </p:txBody>
      </p:sp>
      <p:sp>
        <p:nvSpPr>
          <p:cNvPr id="4" name="TextBox 3">
            <a:extLst>
              <a:ext uri="{FF2B5EF4-FFF2-40B4-BE49-F238E27FC236}">
                <a16:creationId xmlns:a16="http://schemas.microsoft.com/office/drawing/2014/main" id="{97CF6BCE-F49A-619A-CB88-A2A64CB43F50}"/>
              </a:ext>
            </a:extLst>
          </p:cNvPr>
          <p:cNvSpPr txBox="1"/>
          <p:nvPr/>
        </p:nvSpPr>
        <p:spPr>
          <a:xfrm>
            <a:off x="1219200" y="416560"/>
            <a:ext cx="7833360" cy="800219"/>
          </a:xfrm>
          <a:prstGeom prst="rect">
            <a:avLst/>
          </a:prstGeom>
          <a:noFill/>
        </p:spPr>
        <p:txBody>
          <a:bodyPr wrap="square" rtlCol="0">
            <a:spAutoFit/>
          </a:bodyPr>
          <a:lstStyle/>
          <a:p>
            <a:r>
              <a:rPr lang="en-US" sz="2800" dirty="0"/>
              <a:t>Prove the following is a tautology:</a:t>
            </a:r>
          </a:p>
          <a:p>
            <a:endParaRPr lang="en-IN" dirty="0"/>
          </a:p>
        </p:txBody>
      </p:sp>
    </p:spTree>
    <p:extLst>
      <p:ext uri="{BB962C8B-B14F-4D97-AF65-F5344CB8AC3E}">
        <p14:creationId xmlns:p14="http://schemas.microsoft.com/office/powerpoint/2010/main" val="42653891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9D3520B-92BA-33C2-4612-585154E8ADCF}"/>
              </a:ext>
            </a:extLst>
          </p:cNvPr>
          <p:cNvSpPr txBox="1"/>
          <p:nvPr/>
        </p:nvSpPr>
        <p:spPr>
          <a:xfrm>
            <a:off x="1031240" y="1381760"/>
            <a:ext cx="10713720" cy="2677656"/>
          </a:xfrm>
          <a:prstGeom prst="rect">
            <a:avLst/>
          </a:prstGeom>
          <a:noFill/>
        </p:spPr>
        <p:txBody>
          <a:bodyPr wrap="square">
            <a:spAutoFit/>
          </a:bodyPr>
          <a:lstStyle/>
          <a:p>
            <a:r>
              <a:rPr lang="en-IN" sz="2800" dirty="0"/>
              <a:t>¬(¬p → q) ∨ (p ∧ ¬q)         ⇔ ¬(¬¬p ∨ q) ∨ (p ∧ ¬q)          Known L.E.</a:t>
            </a:r>
          </a:p>
          <a:p>
            <a:r>
              <a:rPr lang="en-IN" sz="2800" dirty="0"/>
              <a:t>				⇔ ¬(p ∨ q) ∨ (p ∧ ¬q)         Double Negation</a:t>
            </a:r>
          </a:p>
          <a:p>
            <a:r>
              <a:rPr lang="en-IN" sz="2800" dirty="0"/>
              <a:t>				⇔ (¬p ∧ ¬q) ∨ (p ∧ ¬q) 		</a:t>
            </a:r>
            <a:r>
              <a:rPr lang="en-IN" sz="2800" dirty="0" err="1"/>
              <a:t>DeMorgan</a:t>
            </a:r>
            <a:endParaRPr lang="en-IN" sz="2800" dirty="0"/>
          </a:p>
          <a:p>
            <a:r>
              <a:rPr lang="en-IN" sz="2800" dirty="0"/>
              <a:t>				⇔ (p ∧ ¬p) ∨ ¬q       </a:t>
            </a:r>
            <a:r>
              <a:rPr lang="en-IN" sz="2800" dirty="0" err="1"/>
              <a:t>Dist’ve</a:t>
            </a:r>
            <a:r>
              <a:rPr lang="en-IN" sz="2800" dirty="0"/>
              <a:t> (from right to left)</a:t>
            </a:r>
          </a:p>
          <a:p>
            <a:r>
              <a:rPr lang="en-IN" sz="2800" dirty="0"/>
              <a:t>				⇔ 0 ∨ ¬q              Known contradiction</a:t>
            </a:r>
          </a:p>
          <a:p>
            <a:r>
              <a:rPr lang="en-IN" sz="2800" dirty="0"/>
              <a:t>				⇔ ¬q 			</a:t>
            </a:r>
            <a:r>
              <a:rPr lang="en-IN" sz="2800" dirty="0" err="1"/>
              <a:t>Absorbtion</a:t>
            </a:r>
            <a:endParaRPr lang="en-IN" sz="2800" dirty="0"/>
          </a:p>
        </p:txBody>
      </p:sp>
    </p:spTree>
    <p:extLst>
      <p:ext uri="{BB962C8B-B14F-4D97-AF65-F5344CB8AC3E}">
        <p14:creationId xmlns:p14="http://schemas.microsoft.com/office/powerpoint/2010/main" val="39544385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50199F5-9589-06D9-BEDD-FAD8EDF21382}"/>
              </a:ext>
            </a:extLst>
          </p:cNvPr>
          <p:cNvSpPr txBox="1"/>
          <p:nvPr/>
        </p:nvSpPr>
        <p:spPr>
          <a:xfrm>
            <a:off x="355600" y="348734"/>
            <a:ext cx="10007600" cy="584775"/>
          </a:xfrm>
          <a:prstGeom prst="rect">
            <a:avLst/>
          </a:prstGeom>
          <a:noFill/>
        </p:spPr>
        <p:txBody>
          <a:bodyPr wrap="square">
            <a:spAutoFit/>
          </a:bodyPr>
          <a:lstStyle/>
          <a:p>
            <a:r>
              <a:rPr lang="en-IN" sz="3200" dirty="0"/>
              <a:t>show that             (p ∧ q) ∧ [(q ∧ ¬r) ∨ (p ∧ r)] ⇔ ¬(p → ¬q).</a:t>
            </a:r>
          </a:p>
        </p:txBody>
      </p:sp>
      <p:sp>
        <p:nvSpPr>
          <p:cNvPr id="5" name="TextBox 4">
            <a:extLst>
              <a:ext uri="{FF2B5EF4-FFF2-40B4-BE49-F238E27FC236}">
                <a16:creationId xmlns:a16="http://schemas.microsoft.com/office/drawing/2014/main" id="{31B55036-4080-6D29-48A8-A7EC5224DE33}"/>
              </a:ext>
            </a:extLst>
          </p:cNvPr>
          <p:cNvSpPr txBox="1"/>
          <p:nvPr/>
        </p:nvSpPr>
        <p:spPr>
          <a:xfrm>
            <a:off x="863600" y="1246287"/>
            <a:ext cx="10515600" cy="4832092"/>
          </a:xfrm>
          <a:prstGeom prst="rect">
            <a:avLst/>
          </a:prstGeom>
          <a:noFill/>
        </p:spPr>
        <p:txBody>
          <a:bodyPr wrap="square">
            <a:spAutoFit/>
          </a:bodyPr>
          <a:lstStyle/>
          <a:p>
            <a:r>
              <a:rPr lang="en-IN" sz="2800" dirty="0"/>
              <a:t>LHS</a:t>
            </a:r>
          </a:p>
          <a:p>
            <a:r>
              <a:rPr lang="en-IN" sz="2800" dirty="0"/>
              <a:t>⇔ [(p ∧ q) ∧ (q ∧ ¬r)] ∨ (p ∧ q) ∧ (p ∧ r)]              Distributive</a:t>
            </a:r>
          </a:p>
          <a:p>
            <a:r>
              <a:rPr lang="en-IN" sz="2800" dirty="0"/>
              <a:t>⇔ [((p ∧ q) ∧ q) ∧ ¬r) ∨ [((p ∧ q) ∧ p) ∧ r)]          Associative</a:t>
            </a:r>
          </a:p>
          <a:p>
            <a:r>
              <a:rPr lang="en-IN" sz="2800" dirty="0"/>
              <a:t>⇔ [(p ∧ (q ∧ q)) ∧ ¬r) ∨ [((p ∧ p) ∧ q) ∧ r)]       Commutative, Associative</a:t>
            </a:r>
          </a:p>
          <a:p>
            <a:r>
              <a:rPr lang="en-IN" sz="2800" dirty="0"/>
              <a:t>⇔ [(p ∧ q) ∧ ¬r) ∨ [(p ∧ q) ∧ r)]                            Idempotence</a:t>
            </a:r>
          </a:p>
          <a:p>
            <a:r>
              <a:rPr lang="en-IN" sz="2800" dirty="0"/>
              <a:t>⇔ (p ∧ q) ∧ (¬r ∨ r)                                                 Distributive</a:t>
            </a:r>
          </a:p>
          <a:p>
            <a:r>
              <a:rPr lang="en-IN" sz="2800" dirty="0"/>
              <a:t>⇔ (p ∧ q) ∧ 1                                                       Known tautology</a:t>
            </a:r>
          </a:p>
          <a:p>
            <a:r>
              <a:rPr lang="en-IN" sz="2800" dirty="0"/>
              <a:t>⇔ (p ∧ q)                                                                </a:t>
            </a:r>
            <a:r>
              <a:rPr lang="en-IN" sz="2800" dirty="0" err="1"/>
              <a:t>Absorbtion</a:t>
            </a:r>
            <a:endParaRPr lang="en-IN" sz="2800" dirty="0"/>
          </a:p>
          <a:p>
            <a:r>
              <a:rPr lang="en-IN" sz="2800" dirty="0"/>
              <a:t>⇔ ¬¬(p ∧ q)                                                        Double Negation</a:t>
            </a:r>
          </a:p>
          <a:p>
            <a:r>
              <a:rPr lang="en-IN" sz="2800" dirty="0"/>
              <a:t>⇔ ¬(¬p ∨ ¬q)                                                         </a:t>
            </a:r>
            <a:r>
              <a:rPr lang="en-IN" sz="2800" dirty="0" err="1"/>
              <a:t>DeMorgan</a:t>
            </a:r>
            <a:endParaRPr lang="en-IN" sz="2800" dirty="0"/>
          </a:p>
          <a:p>
            <a:r>
              <a:rPr lang="en-IN" sz="2800" dirty="0"/>
              <a:t>⇔ ¬(p → q)                                                            Known L.E.</a:t>
            </a:r>
          </a:p>
        </p:txBody>
      </p:sp>
    </p:spTree>
    <p:extLst>
      <p:ext uri="{BB962C8B-B14F-4D97-AF65-F5344CB8AC3E}">
        <p14:creationId xmlns:p14="http://schemas.microsoft.com/office/powerpoint/2010/main" val="862011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B6F828-E964-F4A0-BD26-0424D179B586}"/>
              </a:ext>
            </a:extLst>
          </p:cNvPr>
          <p:cNvPicPr>
            <a:picLocks noChangeAspect="1"/>
          </p:cNvPicPr>
          <p:nvPr/>
        </p:nvPicPr>
        <p:blipFill>
          <a:blip r:embed="rId2"/>
          <a:stretch>
            <a:fillRect/>
          </a:stretch>
        </p:blipFill>
        <p:spPr>
          <a:xfrm>
            <a:off x="3103880" y="1218247"/>
            <a:ext cx="1981200" cy="2105025"/>
          </a:xfrm>
          <a:prstGeom prst="rect">
            <a:avLst/>
          </a:prstGeom>
        </p:spPr>
      </p:pic>
      <p:pic>
        <p:nvPicPr>
          <p:cNvPr id="5" name="Picture 4">
            <a:extLst>
              <a:ext uri="{FF2B5EF4-FFF2-40B4-BE49-F238E27FC236}">
                <a16:creationId xmlns:a16="http://schemas.microsoft.com/office/drawing/2014/main" id="{A4BDB712-3F51-B888-CC93-6CADC8BBE423}"/>
              </a:ext>
            </a:extLst>
          </p:cNvPr>
          <p:cNvPicPr>
            <a:picLocks noChangeAspect="1"/>
          </p:cNvPicPr>
          <p:nvPr/>
        </p:nvPicPr>
        <p:blipFill>
          <a:blip r:embed="rId3"/>
          <a:stretch>
            <a:fillRect/>
          </a:stretch>
        </p:blipFill>
        <p:spPr>
          <a:xfrm>
            <a:off x="686435" y="220345"/>
            <a:ext cx="7486650" cy="666750"/>
          </a:xfrm>
          <a:prstGeom prst="rect">
            <a:avLst/>
          </a:prstGeom>
        </p:spPr>
      </p:pic>
      <p:pic>
        <p:nvPicPr>
          <p:cNvPr id="7" name="Picture 6">
            <a:extLst>
              <a:ext uri="{FF2B5EF4-FFF2-40B4-BE49-F238E27FC236}">
                <a16:creationId xmlns:a16="http://schemas.microsoft.com/office/drawing/2014/main" id="{22F66D83-3919-A7BC-9B6A-FB22FC1A006E}"/>
              </a:ext>
            </a:extLst>
          </p:cNvPr>
          <p:cNvPicPr>
            <a:picLocks noChangeAspect="1"/>
          </p:cNvPicPr>
          <p:nvPr/>
        </p:nvPicPr>
        <p:blipFill>
          <a:blip r:embed="rId4"/>
          <a:stretch>
            <a:fillRect/>
          </a:stretch>
        </p:blipFill>
        <p:spPr>
          <a:xfrm>
            <a:off x="5085080" y="2070734"/>
            <a:ext cx="4991100" cy="400050"/>
          </a:xfrm>
          <a:prstGeom prst="rect">
            <a:avLst/>
          </a:prstGeom>
        </p:spPr>
      </p:pic>
      <p:sp>
        <p:nvSpPr>
          <p:cNvPr id="9" name="TextBox 8">
            <a:extLst>
              <a:ext uri="{FF2B5EF4-FFF2-40B4-BE49-F238E27FC236}">
                <a16:creationId xmlns:a16="http://schemas.microsoft.com/office/drawing/2014/main" id="{C97DA75E-64A0-ECB5-0ED4-8E223B4776C4}"/>
              </a:ext>
            </a:extLst>
          </p:cNvPr>
          <p:cNvSpPr txBox="1"/>
          <p:nvPr/>
        </p:nvSpPr>
        <p:spPr>
          <a:xfrm>
            <a:off x="355600" y="3429000"/>
            <a:ext cx="11389359" cy="3231654"/>
          </a:xfrm>
          <a:prstGeom prst="rect">
            <a:avLst/>
          </a:prstGeom>
          <a:noFill/>
        </p:spPr>
        <p:txBody>
          <a:bodyPr wrap="square">
            <a:spAutoFit/>
          </a:bodyPr>
          <a:lstStyle/>
          <a:p>
            <a:r>
              <a:rPr lang="en-US" sz="2800" dirty="0"/>
              <a:t>The expression associated with each row of the truth table – a conjunction of variables or their negations – is called a </a:t>
            </a:r>
            <a:r>
              <a:rPr lang="en-US" sz="2800" b="1" dirty="0" err="1"/>
              <a:t>minterm</a:t>
            </a:r>
            <a:r>
              <a:rPr lang="en-US" sz="2800" b="1" dirty="0"/>
              <a:t>. </a:t>
            </a:r>
          </a:p>
          <a:p>
            <a:endParaRPr lang="en-US" dirty="0"/>
          </a:p>
          <a:p>
            <a:r>
              <a:rPr lang="en-US" sz="2800" dirty="0"/>
              <a:t>The compound statement derived using the process consists of the disjunction of a collection of </a:t>
            </a:r>
            <a:r>
              <a:rPr lang="en-US" sz="2800" dirty="0" err="1"/>
              <a:t>minterms</a:t>
            </a:r>
            <a:r>
              <a:rPr lang="en-US" sz="2800" dirty="0"/>
              <a:t> (that is, they are all joined together using “or”). </a:t>
            </a:r>
          </a:p>
          <a:p>
            <a:endParaRPr lang="en-US" dirty="0"/>
          </a:p>
          <a:p>
            <a:r>
              <a:rPr lang="en-US" sz="2800" dirty="0"/>
              <a:t>It is called the </a:t>
            </a:r>
            <a:r>
              <a:rPr lang="en-US" sz="2800" b="1" dirty="0"/>
              <a:t>disjunctive normal form </a:t>
            </a:r>
            <a:r>
              <a:rPr lang="en-US" sz="2800" dirty="0"/>
              <a:t>of the statement s.</a:t>
            </a:r>
            <a:endParaRPr lang="en-IN" sz="2800" dirty="0"/>
          </a:p>
        </p:txBody>
      </p:sp>
    </p:spTree>
    <p:extLst>
      <p:ext uri="{BB962C8B-B14F-4D97-AF65-F5344CB8AC3E}">
        <p14:creationId xmlns:p14="http://schemas.microsoft.com/office/powerpoint/2010/main" val="12440996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FB259D-4E40-7BE7-329B-C501130A8053}"/>
              </a:ext>
            </a:extLst>
          </p:cNvPr>
          <p:cNvSpPr txBox="1"/>
          <p:nvPr/>
        </p:nvSpPr>
        <p:spPr>
          <a:xfrm>
            <a:off x="812800" y="304800"/>
            <a:ext cx="10341610" cy="6340197"/>
          </a:xfrm>
          <a:prstGeom prst="rect">
            <a:avLst/>
          </a:prstGeom>
          <a:noFill/>
        </p:spPr>
        <p:txBody>
          <a:bodyPr wrap="square" rtlCol="0">
            <a:spAutoFit/>
          </a:bodyPr>
          <a:lstStyle/>
          <a:p>
            <a:r>
              <a:rPr lang="en-US" sz="2800" b="1" dirty="0"/>
              <a:t>Try Exercise: </a:t>
            </a:r>
          </a:p>
          <a:p>
            <a:pPr marL="342900" indent="-342900">
              <a:buAutoNum type="arabicPeriod"/>
            </a:pPr>
            <a:r>
              <a:rPr lang="en-US" sz="2400" dirty="0"/>
              <a:t>Express in words </a:t>
            </a:r>
          </a:p>
          <a:p>
            <a:endParaRPr lang="en-US" sz="2400" dirty="0"/>
          </a:p>
          <a:p>
            <a:endParaRPr lang="en-US" sz="2400" dirty="0"/>
          </a:p>
          <a:p>
            <a:endParaRPr lang="en-US" sz="2400" dirty="0"/>
          </a:p>
          <a:p>
            <a:r>
              <a:rPr lang="en-US" sz="2400" dirty="0"/>
              <a:t>2. </a:t>
            </a:r>
          </a:p>
          <a:p>
            <a:endParaRPr lang="en-US" sz="2400" dirty="0"/>
          </a:p>
          <a:p>
            <a:endParaRPr lang="en-US" sz="2400" dirty="0"/>
          </a:p>
          <a:p>
            <a:endParaRPr lang="en-US" sz="2400" dirty="0"/>
          </a:p>
          <a:p>
            <a:endParaRPr lang="en-US" sz="2400" dirty="0"/>
          </a:p>
          <a:p>
            <a:r>
              <a:rPr lang="en-US" dirty="0"/>
              <a:t>3. </a:t>
            </a:r>
          </a:p>
          <a:p>
            <a:endParaRPr lang="en-US" dirty="0"/>
          </a:p>
          <a:p>
            <a:endParaRPr lang="en-US" dirty="0"/>
          </a:p>
          <a:p>
            <a:endParaRPr lang="en-US" dirty="0"/>
          </a:p>
          <a:p>
            <a:endParaRPr lang="en-US" dirty="0"/>
          </a:p>
          <a:p>
            <a:endParaRPr lang="en-IN" dirty="0"/>
          </a:p>
          <a:p>
            <a:r>
              <a:rPr lang="en-IN" dirty="0"/>
              <a:t>4.</a:t>
            </a:r>
          </a:p>
          <a:p>
            <a:r>
              <a:rPr lang="en-IN" dirty="0"/>
              <a:t> </a:t>
            </a:r>
          </a:p>
          <a:p>
            <a:endParaRPr lang="en-IN" dirty="0"/>
          </a:p>
        </p:txBody>
      </p:sp>
      <p:pic>
        <p:nvPicPr>
          <p:cNvPr id="4" name="Picture 3">
            <a:extLst>
              <a:ext uri="{FF2B5EF4-FFF2-40B4-BE49-F238E27FC236}">
                <a16:creationId xmlns:a16="http://schemas.microsoft.com/office/drawing/2014/main" id="{CAE5B7E6-874E-1A61-16D3-3AD109F7406C}"/>
              </a:ext>
            </a:extLst>
          </p:cNvPr>
          <p:cNvPicPr>
            <a:picLocks noChangeAspect="1"/>
          </p:cNvPicPr>
          <p:nvPr/>
        </p:nvPicPr>
        <p:blipFill>
          <a:blip r:embed="rId2"/>
          <a:stretch>
            <a:fillRect/>
          </a:stretch>
        </p:blipFill>
        <p:spPr>
          <a:xfrm>
            <a:off x="3726497" y="798987"/>
            <a:ext cx="4514215" cy="748526"/>
          </a:xfrm>
          <a:prstGeom prst="rect">
            <a:avLst/>
          </a:prstGeom>
        </p:spPr>
      </p:pic>
      <p:pic>
        <p:nvPicPr>
          <p:cNvPr id="5" name="Picture 4">
            <a:extLst>
              <a:ext uri="{FF2B5EF4-FFF2-40B4-BE49-F238E27FC236}">
                <a16:creationId xmlns:a16="http://schemas.microsoft.com/office/drawing/2014/main" id="{330CE969-5FE5-D54F-9E3D-82A2F466146C}"/>
              </a:ext>
            </a:extLst>
          </p:cNvPr>
          <p:cNvPicPr>
            <a:picLocks noChangeAspect="1"/>
          </p:cNvPicPr>
          <p:nvPr/>
        </p:nvPicPr>
        <p:blipFill>
          <a:blip r:embed="rId3"/>
          <a:stretch>
            <a:fillRect/>
          </a:stretch>
        </p:blipFill>
        <p:spPr>
          <a:xfrm>
            <a:off x="1389380" y="2173738"/>
            <a:ext cx="8171180" cy="1709768"/>
          </a:xfrm>
          <a:prstGeom prst="rect">
            <a:avLst/>
          </a:prstGeom>
        </p:spPr>
      </p:pic>
      <p:pic>
        <p:nvPicPr>
          <p:cNvPr id="7" name="Picture 6">
            <a:extLst>
              <a:ext uri="{FF2B5EF4-FFF2-40B4-BE49-F238E27FC236}">
                <a16:creationId xmlns:a16="http://schemas.microsoft.com/office/drawing/2014/main" id="{19FDF7BB-D700-6325-4690-2681A6D98C4B}"/>
              </a:ext>
            </a:extLst>
          </p:cNvPr>
          <p:cNvPicPr>
            <a:picLocks noChangeAspect="1"/>
          </p:cNvPicPr>
          <p:nvPr/>
        </p:nvPicPr>
        <p:blipFill>
          <a:blip r:embed="rId4"/>
          <a:stretch>
            <a:fillRect/>
          </a:stretch>
        </p:blipFill>
        <p:spPr>
          <a:xfrm>
            <a:off x="1229360" y="3951200"/>
            <a:ext cx="9925050" cy="1733550"/>
          </a:xfrm>
          <a:prstGeom prst="rect">
            <a:avLst/>
          </a:prstGeom>
        </p:spPr>
      </p:pic>
      <p:pic>
        <p:nvPicPr>
          <p:cNvPr id="9" name="Picture 8">
            <a:extLst>
              <a:ext uri="{FF2B5EF4-FFF2-40B4-BE49-F238E27FC236}">
                <a16:creationId xmlns:a16="http://schemas.microsoft.com/office/drawing/2014/main" id="{4D75A383-8F09-E781-D044-68543730BDB9}"/>
              </a:ext>
            </a:extLst>
          </p:cNvPr>
          <p:cNvPicPr>
            <a:picLocks noChangeAspect="1"/>
          </p:cNvPicPr>
          <p:nvPr/>
        </p:nvPicPr>
        <p:blipFill>
          <a:blip r:embed="rId5"/>
          <a:stretch>
            <a:fillRect/>
          </a:stretch>
        </p:blipFill>
        <p:spPr>
          <a:xfrm>
            <a:off x="1229360" y="5684750"/>
            <a:ext cx="8331200" cy="868450"/>
          </a:xfrm>
          <a:prstGeom prst="rect">
            <a:avLst/>
          </a:prstGeom>
        </p:spPr>
      </p:pic>
    </p:spTree>
    <p:extLst>
      <p:ext uri="{BB962C8B-B14F-4D97-AF65-F5344CB8AC3E}">
        <p14:creationId xmlns:p14="http://schemas.microsoft.com/office/powerpoint/2010/main" val="24066548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2AEC0A-6FC1-7521-4556-C4952D1CF7DA}"/>
              </a:ext>
            </a:extLst>
          </p:cNvPr>
          <p:cNvPicPr>
            <a:picLocks noChangeAspect="1"/>
          </p:cNvPicPr>
          <p:nvPr/>
        </p:nvPicPr>
        <p:blipFill>
          <a:blip r:embed="rId2"/>
          <a:stretch>
            <a:fillRect/>
          </a:stretch>
        </p:blipFill>
        <p:spPr>
          <a:xfrm>
            <a:off x="837882" y="280809"/>
            <a:ext cx="9134475" cy="1838325"/>
          </a:xfrm>
          <a:prstGeom prst="rect">
            <a:avLst/>
          </a:prstGeom>
        </p:spPr>
      </p:pic>
      <p:sp>
        <p:nvSpPr>
          <p:cNvPr id="5" name="TextBox 4">
            <a:extLst>
              <a:ext uri="{FF2B5EF4-FFF2-40B4-BE49-F238E27FC236}">
                <a16:creationId xmlns:a16="http://schemas.microsoft.com/office/drawing/2014/main" id="{3824D13A-628F-8C23-32FA-F4BEEC5ED9B7}"/>
              </a:ext>
            </a:extLst>
          </p:cNvPr>
          <p:cNvSpPr txBox="1"/>
          <p:nvPr/>
        </p:nvSpPr>
        <p:spPr>
          <a:xfrm>
            <a:off x="284480" y="270332"/>
            <a:ext cx="9946640" cy="5632311"/>
          </a:xfrm>
          <a:prstGeom prst="rect">
            <a:avLst/>
          </a:prstGeom>
          <a:noFill/>
        </p:spPr>
        <p:txBody>
          <a:bodyPr wrap="square" rtlCol="0">
            <a:spAutoFit/>
          </a:bodyPr>
          <a:lstStyle/>
          <a:p>
            <a:r>
              <a:rPr lang="en-US" dirty="0"/>
              <a:t>5. </a:t>
            </a:r>
          </a:p>
          <a:p>
            <a:endParaRPr lang="en-US" dirty="0"/>
          </a:p>
          <a:p>
            <a:endParaRPr lang="en-US" dirty="0"/>
          </a:p>
          <a:p>
            <a:endParaRPr lang="en-US" dirty="0"/>
          </a:p>
          <a:p>
            <a:endParaRPr lang="en-US" dirty="0"/>
          </a:p>
          <a:p>
            <a:endParaRPr lang="en-US" dirty="0"/>
          </a:p>
          <a:p>
            <a:endParaRPr lang="en-US" dirty="0"/>
          </a:p>
          <a:p>
            <a:r>
              <a:rPr lang="en-US" dirty="0"/>
              <a:t> </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3935827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F2B6B5-2DB3-AC24-2C03-1F1B6EBFADFA}"/>
              </a:ext>
            </a:extLst>
          </p:cNvPr>
          <p:cNvPicPr>
            <a:picLocks noChangeAspect="1"/>
          </p:cNvPicPr>
          <p:nvPr/>
        </p:nvPicPr>
        <p:blipFill>
          <a:blip r:embed="rId2"/>
          <a:stretch>
            <a:fillRect/>
          </a:stretch>
        </p:blipFill>
        <p:spPr>
          <a:xfrm>
            <a:off x="455295" y="975043"/>
            <a:ext cx="8871585" cy="1158558"/>
          </a:xfrm>
          <a:prstGeom prst="rect">
            <a:avLst/>
          </a:prstGeom>
        </p:spPr>
      </p:pic>
      <p:sp>
        <p:nvSpPr>
          <p:cNvPr id="6" name="TextBox 5">
            <a:extLst>
              <a:ext uri="{FF2B5EF4-FFF2-40B4-BE49-F238E27FC236}">
                <a16:creationId xmlns:a16="http://schemas.microsoft.com/office/drawing/2014/main" id="{B6C8075C-F646-A02A-B25C-AC36DEA272CD}"/>
              </a:ext>
            </a:extLst>
          </p:cNvPr>
          <p:cNvSpPr txBox="1"/>
          <p:nvPr/>
        </p:nvSpPr>
        <p:spPr>
          <a:xfrm>
            <a:off x="455295" y="394692"/>
            <a:ext cx="10668000" cy="6463308"/>
          </a:xfrm>
          <a:prstGeom prst="rect">
            <a:avLst/>
          </a:prstGeom>
          <a:noFill/>
        </p:spPr>
        <p:txBody>
          <a:bodyPr wrap="square" rtlCol="0">
            <a:spAutoFit/>
          </a:bodyPr>
          <a:lstStyle/>
          <a:p>
            <a:r>
              <a:rPr lang="en-US" dirty="0"/>
              <a:t>Answers:</a:t>
            </a:r>
          </a:p>
          <a:p>
            <a:r>
              <a:rPr lang="en-US" dirty="0"/>
              <a:t>1. </a:t>
            </a:r>
          </a:p>
          <a:p>
            <a:endParaRPr lang="en-US" dirty="0"/>
          </a:p>
          <a:p>
            <a:endParaRPr lang="en-US" dirty="0"/>
          </a:p>
          <a:p>
            <a:endParaRPr lang="en-US" dirty="0"/>
          </a:p>
          <a:p>
            <a:endParaRPr lang="en-US" dirty="0"/>
          </a:p>
          <a:p>
            <a:endParaRPr lang="en-US" dirty="0"/>
          </a:p>
          <a:p>
            <a:r>
              <a:rPr lang="en-US" dirty="0"/>
              <a:t>2. </a:t>
            </a:r>
            <a:r>
              <a:rPr lang="en-US" sz="2000" dirty="0"/>
              <a:t>(a) False. For no number in A is a solution to x + 3 = 10. (b) True. For every number in A satisfies x + 3 &lt; 10. (c) True. For if x0 = 1, then x0 + 3 &lt; 5, i.e., 1 is a solution. (d) False. For if x0 = 5, then x0 + 3 is not less than or equal 7. In other words, 5 is not a solution to the given condition.</a:t>
            </a:r>
          </a:p>
          <a:p>
            <a:endParaRPr lang="en-US" sz="2000" dirty="0"/>
          </a:p>
          <a:p>
            <a:endParaRPr lang="en-US" sz="2000" dirty="0"/>
          </a:p>
          <a:p>
            <a:r>
              <a:rPr lang="en-US" sz="2000" dirty="0"/>
              <a:t>3. </a:t>
            </a:r>
          </a:p>
          <a:p>
            <a:endParaRPr lang="en-US" dirty="0"/>
          </a:p>
          <a:p>
            <a:endParaRPr lang="en-US" dirty="0"/>
          </a:p>
          <a:p>
            <a:endParaRPr lang="en-US" dirty="0"/>
          </a:p>
          <a:p>
            <a:endParaRPr lang="en-US" dirty="0"/>
          </a:p>
          <a:p>
            <a:r>
              <a:rPr lang="en-US" dirty="0"/>
              <a:t>5. </a:t>
            </a:r>
            <a:r>
              <a:rPr lang="en-US" sz="2000" dirty="0"/>
              <a:t>(a) The teacher is absent and all the students completed their homework. (b) Some of the students did not complete their homework or the teacher is absent. (c) All the students completed their homework and the teacher is present.</a:t>
            </a:r>
            <a:endParaRPr lang="en-US" dirty="0"/>
          </a:p>
          <a:p>
            <a:endParaRPr lang="en-US" dirty="0"/>
          </a:p>
          <a:p>
            <a:endParaRPr lang="en-US" dirty="0"/>
          </a:p>
        </p:txBody>
      </p:sp>
      <p:pic>
        <p:nvPicPr>
          <p:cNvPr id="3" name="Picture 2">
            <a:extLst>
              <a:ext uri="{FF2B5EF4-FFF2-40B4-BE49-F238E27FC236}">
                <a16:creationId xmlns:a16="http://schemas.microsoft.com/office/drawing/2014/main" id="{C3324B04-23CF-6659-9647-FFA9F2CB4FE7}"/>
              </a:ext>
            </a:extLst>
          </p:cNvPr>
          <p:cNvPicPr>
            <a:picLocks noChangeAspect="1"/>
          </p:cNvPicPr>
          <p:nvPr/>
        </p:nvPicPr>
        <p:blipFill>
          <a:blip r:embed="rId3"/>
          <a:stretch>
            <a:fillRect/>
          </a:stretch>
        </p:blipFill>
        <p:spPr>
          <a:xfrm>
            <a:off x="993774" y="3898264"/>
            <a:ext cx="8018145" cy="1364615"/>
          </a:xfrm>
          <a:prstGeom prst="rect">
            <a:avLst/>
          </a:prstGeom>
        </p:spPr>
      </p:pic>
    </p:spTree>
    <p:extLst>
      <p:ext uri="{BB962C8B-B14F-4D97-AF65-F5344CB8AC3E}">
        <p14:creationId xmlns:p14="http://schemas.microsoft.com/office/powerpoint/2010/main" val="10240046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877834-3323-64FC-0D52-FD9E888FC66F}"/>
              </a:ext>
            </a:extLst>
          </p:cNvPr>
          <p:cNvSpPr txBox="1"/>
          <p:nvPr/>
        </p:nvSpPr>
        <p:spPr>
          <a:xfrm>
            <a:off x="792480" y="577056"/>
            <a:ext cx="9875520" cy="1569660"/>
          </a:xfrm>
          <a:prstGeom prst="rect">
            <a:avLst/>
          </a:prstGeom>
          <a:noFill/>
        </p:spPr>
        <p:txBody>
          <a:bodyPr wrap="square">
            <a:spAutoFit/>
          </a:bodyPr>
          <a:lstStyle/>
          <a:p>
            <a:r>
              <a:rPr lang="en-US" sz="2400" b="1" dirty="0"/>
              <a:t>ARGUMENTS</a:t>
            </a:r>
          </a:p>
          <a:p>
            <a:r>
              <a:rPr lang="en-US" sz="2400" dirty="0"/>
              <a:t>An argument is an assertion that a given set of propositions P1, P2,...,</a:t>
            </a:r>
            <a:r>
              <a:rPr lang="en-US" sz="2400" dirty="0" err="1"/>
              <a:t>Pn</a:t>
            </a:r>
            <a:r>
              <a:rPr lang="en-US" sz="2400" dirty="0"/>
              <a:t>, called premises, yields (has a consequence) another proposition Q, called the conclusion. Such an argument is denoted by</a:t>
            </a:r>
            <a:endParaRPr lang="en-IN" sz="2400" dirty="0"/>
          </a:p>
        </p:txBody>
      </p:sp>
      <p:pic>
        <p:nvPicPr>
          <p:cNvPr id="5" name="Picture 4">
            <a:extLst>
              <a:ext uri="{FF2B5EF4-FFF2-40B4-BE49-F238E27FC236}">
                <a16:creationId xmlns:a16="http://schemas.microsoft.com/office/drawing/2014/main" id="{87489BEC-0781-1BD9-CC69-C1EB17B02AF9}"/>
              </a:ext>
            </a:extLst>
          </p:cNvPr>
          <p:cNvPicPr>
            <a:picLocks noChangeAspect="1"/>
          </p:cNvPicPr>
          <p:nvPr/>
        </p:nvPicPr>
        <p:blipFill>
          <a:blip r:embed="rId3"/>
          <a:stretch>
            <a:fillRect/>
          </a:stretch>
        </p:blipFill>
        <p:spPr>
          <a:xfrm>
            <a:off x="3375342" y="2055811"/>
            <a:ext cx="3571875" cy="561975"/>
          </a:xfrm>
          <a:prstGeom prst="rect">
            <a:avLst/>
          </a:prstGeom>
        </p:spPr>
      </p:pic>
      <p:sp>
        <p:nvSpPr>
          <p:cNvPr id="7" name="TextBox 6">
            <a:extLst>
              <a:ext uri="{FF2B5EF4-FFF2-40B4-BE49-F238E27FC236}">
                <a16:creationId xmlns:a16="http://schemas.microsoft.com/office/drawing/2014/main" id="{921F8EB2-C39C-8D75-D5FA-A78C345416BC}"/>
              </a:ext>
            </a:extLst>
          </p:cNvPr>
          <p:cNvSpPr txBox="1"/>
          <p:nvPr/>
        </p:nvSpPr>
        <p:spPr>
          <a:xfrm>
            <a:off x="650240" y="2653347"/>
            <a:ext cx="10769600" cy="2123658"/>
          </a:xfrm>
          <a:prstGeom prst="rect">
            <a:avLst/>
          </a:prstGeom>
          <a:noFill/>
        </p:spPr>
        <p:txBody>
          <a:bodyPr wrap="square">
            <a:spAutoFit/>
          </a:bodyPr>
          <a:lstStyle/>
          <a:p>
            <a:r>
              <a:rPr lang="en-US" sz="2400" dirty="0"/>
              <a:t>The notion of a “logical argument” or “valid argument” is formalized as follows:</a:t>
            </a:r>
          </a:p>
          <a:p>
            <a:endParaRPr lang="en-US" sz="2400" dirty="0"/>
          </a:p>
          <a:p>
            <a:endParaRPr lang="en-US" dirty="0"/>
          </a:p>
          <a:p>
            <a:r>
              <a:rPr lang="en-US" sz="2400" dirty="0"/>
              <a:t>An argument                                                            is said to be valid if Q is true whenever all the premises P1, P2,...,</a:t>
            </a:r>
            <a:r>
              <a:rPr lang="en-US" sz="2400" dirty="0" err="1"/>
              <a:t>Pn</a:t>
            </a:r>
            <a:r>
              <a:rPr lang="en-US" sz="2400" dirty="0"/>
              <a:t> are true. An argument which is not valid is called fallacy.</a:t>
            </a:r>
          </a:p>
          <a:p>
            <a:endParaRPr lang="en-IN" dirty="0"/>
          </a:p>
        </p:txBody>
      </p:sp>
      <p:pic>
        <p:nvPicPr>
          <p:cNvPr id="9" name="Picture 8">
            <a:extLst>
              <a:ext uri="{FF2B5EF4-FFF2-40B4-BE49-F238E27FC236}">
                <a16:creationId xmlns:a16="http://schemas.microsoft.com/office/drawing/2014/main" id="{74DDFE42-5FC7-22CC-FC44-69DA0C56FE1B}"/>
              </a:ext>
            </a:extLst>
          </p:cNvPr>
          <p:cNvPicPr>
            <a:picLocks noChangeAspect="1"/>
          </p:cNvPicPr>
          <p:nvPr/>
        </p:nvPicPr>
        <p:blipFill>
          <a:blip r:embed="rId4"/>
          <a:stretch>
            <a:fillRect/>
          </a:stretch>
        </p:blipFill>
        <p:spPr>
          <a:xfrm>
            <a:off x="2726634" y="3535660"/>
            <a:ext cx="3572566" cy="560881"/>
          </a:xfrm>
          <a:prstGeom prst="rect">
            <a:avLst/>
          </a:prstGeom>
        </p:spPr>
      </p:pic>
      <p:pic>
        <p:nvPicPr>
          <p:cNvPr id="11" name="Picture 10">
            <a:extLst>
              <a:ext uri="{FF2B5EF4-FFF2-40B4-BE49-F238E27FC236}">
                <a16:creationId xmlns:a16="http://schemas.microsoft.com/office/drawing/2014/main" id="{57E7F173-2C8D-D72A-5D50-9C6FB45FF6D5}"/>
              </a:ext>
            </a:extLst>
          </p:cNvPr>
          <p:cNvPicPr>
            <a:picLocks noChangeAspect="1"/>
          </p:cNvPicPr>
          <p:nvPr/>
        </p:nvPicPr>
        <p:blipFill>
          <a:blip r:embed="rId5"/>
          <a:stretch>
            <a:fillRect/>
          </a:stretch>
        </p:blipFill>
        <p:spPr>
          <a:xfrm>
            <a:off x="519115" y="5399859"/>
            <a:ext cx="4886325" cy="638175"/>
          </a:xfrm>
          <a:prstGeom prst="rect">
            <a:avLst/>
          </a:prstGeom>
        </p:spPr>
      </p:pic>
      <p:pic>
        <p:nvPicPr>
          <p:cNvPr id="13" name="Picture 12">
            <a:extLst>
              <a:ext uri="{FF2B5EF4-FFF2-40B4-BE49-F238E27FC236}">
                <a16:creationId xmlns:a16="http://schemas.microsoft.com/office/drawing/2014/main" id="{757132C3-2D3D-823F-2435-93C07F546E08}"/>
              </a:ext>
            </a:extLst>
          </p:cNvPr>
          <p:cNvPicPr>
            <a:picLocks noChangeAspect="1"/>
          </p:cNvPicPr>
          <p:nvPr/>
        </p:nvPicPr>
        <p:blipFill>
          <a:blip r:embed="rId6"/>
          <a:stretch>
            <a:fillRect/>
          </a:stretch>
        </p:blipFill>
        <p:spPr>
          <a:xfrm>
            <a:off x="2362837" y="6352360"/>
            <a:ext cx="2305050" cy="485775"/>
          </a:xfrm>
          <a:prstGeom prst="rect">
            <a:avLst/>
          </a:prstGeom>
        </p:spPr>
      </p:pic>
      <p:sp>
        <p:nvSpPr>
          <p:cNvPr id="15" name="TextBox 14">
            <a:extLst>
              <a:ext uri="{FF2B5EF4-FFF2-40B4-BE49-F238E27FC236}">
                <a16:creationId xmlns:a16="http://schemas.microsoft.com/office/drawing/2014/main" id="{D9A4CF1D-76A1-9B6C-7B87-D4827F374AA0}"/>
              </a:ext>
            </a:extLst>
          </p:cNvPr>
          <p:cNvSpPr txBox="1"/>
          <p:nvPr/>
        </p:nvSpPr>
        <p:spPr>
          <a:xfrm>
            <a:off x="650240" y="4966275"/>
            <a:ext cx="6096000" cy="461665"/>
          </a:xfrm>
          <a:prstGeom prst="rect">
            <a:avLst/>
          </a:prstGeom>
          <a:noFill/>
        </p:spPr>
        <p:txBody>
          <a:bodyPr wrap="square">
            <a:spAutoFit/>
          </a:bodyPr>
          <a:lstStyle/>
          <a:p>
            <a:r>
              <a:rPr lang="en-US" sz="2400" dirty="0"/>
              <a:t>The following argument is valid:</a:t>
            </a:r>
            <a:endParaRPr lang="en-IN" sz="2400" dirty="0"/>
          </a:p>
        </p:txBody>
      </p:sp>
      <p:sp>
        <p:nvSpPr>
          <p:cNvPr id="17" name="TextBox 16">
            <a:extLst>
              <a:ext uri="{FF2B5EF4-FFF2-40B4-BE49-F238E27FC236}">
                <a16:creationId xmlns:a16="http://schemas.microsoft.com/office/drawing/2014/main" id="{BC78C10B-BA56-9C9B-E390-B94DFA82BF77}"/>
              </a:ext>
            </a:extLst>
          </p:cNvPr>
          <p:cNvSpPr txBox="1"/>
          <p:nvPr/>
        </p:nvSpPr>
        <p:spPr>
          <a:xfrm>
            <a:off x="670560" y="5916771"/>
            <a:ext cx="6096000" cy="461665"/>
          </a:xfrm>
          <a:prstGeom prst="rect">
            <a:avLst/>
          </a:prstGeom>
          <a:noFill/>
        </p:spPr>
        <p:txBody>
          <a:bodyPr wrap="square">
            <a:spAutoFit/>
          </a:bodyPr>
          <a:lstStyle/>
          <a:p>
            <a:r>
              <a:rPr lang="en-US" sz="2400" dirty="0"/>
              <a:t>The following argument is a fallacy:</a:t>
            </a:r>
            <a:endParaRPr lang="en-IN" sz="2400" dirty="0"/>
          </a:p>
        </p:txBody>
      </p:sp>
      <p:pic>
        <p:nvPicPr>
          <p:cNvPr id="19" name="Picture 18">
            <a:extLst>
              <a:ext uri="{FF2B5EF4-FFF2-40B4-BE49-F238E27FC236}">
                <a16:creationId xmlns:a16="http://schemas.microsoft.com/office/drawing/2014/main" id="{C0769F8B-5A50-A61E-AD7C-FCA6BDE34F0F}"/>
              </a:ext>
            </a:extLst>
          </p:cNvPr>
          <p:cNvPicPr>
            <a:picLocks noChangeAspect="1"/>
          </p:cNvPicPr>
          <p:nvPr/>
        </p:nvPicPr>
        <p:blipFill>
          <a:blip r:embed="rId7"/>
          <a:stretch>
            <a:fillRect/>
          </a:stretch>
        </p:blipFill>
        <p:spPr>
          <a:xfrm>
            <a:off x="5492115" y="5344993"/>
            <a:ext cx="6029325" cy="628650"/>
          </a:xfrm>
          <a:prstGeom prst="rect">
            <a:avLst/>
          </a:prstGeom>
        </p:spPr>
      </p:pic>
    </p:spTree>
    <p:extLst>
      <p:ext uri="{BB962C8B-B14F-4D97-AF65-F5344CB8AC3E}">
        <p14:creationId xmlns:p14="http://schemas.microsoft.com/office/powerpoint/2010/main" val="6654274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A1EAC07-6271-4726-01B5-27DE80B542FB}"/>
              </a:ext>
            </a:extLst>
          </p:cNvPr>
          <p:cNvSpPr txBox="1"/>
          <p:nvPr/>
        </p:nvSpPr>
        <p:spPr>
          <a:xfrm>
            <a:off x="772160" y="419854"/>
            <a:ext cx="6096000" cy="461665"/>
          </a:xfrm>
          <a:prstGeom prst="rect">
            <a:avLst/>
          </a:prstGeom>
          <a:noFill/>
        </p:spPr>
        <p:txBody>
          <a:bodyPr wrap="square">
            <a:spAutoFit/>
          </a:bodyPr>
          <a:lstStyle/>
          <a:p>
            <a:r>
              <a:rPr lang="en-IN" sz="2400" dirty="0"/>
              <a:t>Consider the following argument:</a:t>
            </a:r>
          </a:p>
        </p:txBody>
      </p:sp>
      <p:pic>
        <p:nvPicPr>
          <p:cNvPr id="5" name="Picture 4">
            <a:extLst>
              <a:ext uri="{FF2B5EF4-FFF2-40B4-BE49-F238E27FC236}">
                <a16:creationId xmlns:a16="http://schemas.microsoft.com/office/drawing/2014/main" id="{85CDFEE6-94FC-9CE0-27C4-850DE9DCFC3B}"/>
              </a:ext>
            </a:extLst>
          </p:cNvPr>
          <p:cNvPicPr>
            <a:picLocks noChangeAspect="1"/>
          </p:cNvPicPr>
          <p:nvPr/>
        </p:nvPicPr>
        <p:blipFill>
          <a:blip r:embed="rId2"/>
          <a:stretch>
            <a:fillRect/>
          </a:stretch>
        </p:blipFill>
        <p:spPr>
          <a:xfrm>
            <a:off x="2273617" y="1220787"/>
            <a:ext cx="5572125" cy="1571625"/>
          </a:xfrm>
          <a:prstGeom prst="rect">
            <a:avLst/>
          </a:prstGeom>
        </p:spPr>
      </p:pic>
      <p:pic>
        <p:nvPicPr>
          <p:cNvPr id="7" name="Picture 6">
            <a:extLst>
              <a:ext uri="{FF2B5EF4-FFF2-40B4-BE49-F238E27FC236}">
                <a16:creationId xmlns:a16="http://schemas.microsoft.com/office/drawing/2014/main" id="{85F193E6-7469-2FEB-2A7D-34D2352BC956}"/>
              </a:ext>
            </a:extLst>
          </p:cNvPr>
          <p:cNvPicPr>
            <a:picLocks noChangeAspect="1"/>
          </p:cNvPicPr>
          <p:nvPr/>
        </p:nvPicPr>
        <p:blipFill>
          <a:blip r:embed="rId3"/>
          <a:stretch>
            <a:fillRect/>
          </a:stretch>
        </p:blipFill>
        <p:spPr>
          <a:xfrm>
            <a:off x="7845742" y="1539874"/>
            <a:ext cx="3714750" cy="466725"/>
          </a:xfrm>
          <a:prstGeom prst="rect">
            <a:avLst/>
          </a:prstGeom>
        </p:spPr>
      </p:pic>
      <p:pic>
        <p:nvPicPr>
          <p:cNvPr id="9" name="Picture 8">
            <a:extLst>
              <a:ext uri="{FF2B5EF4-FFF2-40B4-BE49-F238E27FC236}">
                <a16:creationId xmlns:a16="http://schemas.microsoft.com/office/drawing/2014/main" id="{A1E1FBFD-EAAB-6E0C-5ADA-0FB06CBF909F}"/>
              </a:ext>
            </a:extLst>
          </p:cNvPr>
          <p:cNvPicPr>
            <a:picLocks noChangeAspect="1"/>
          </p:cNvPicPr>
          <p:nvPr/>
        </p:nvPicPr>
        <p:blipFill>
          <a:blip r:embed="rId4"/>
          <a:stretch>
            <a:fillRect/>
          </a:stretch>
        </p:blipFill>
        <p:spPr>
          <a:xfrm>
            <a:off x="932497" y="3131680"/>
            <a:ext cx="9839325" cy="1952625"/>
          </a:xfrm>
          <a:prstGeom prst="rect">
            <a:avLst/>
          </a:prstGeom>
        </p:spPr>
      </p:pic>
      <p:pic>
        <p:nvPicPr>
          <p:cNvPr id="13" name="Picture 12">
            <a:extLst>
              <a:ext uri="{FF2B5EF4-FFF2-40B4-BE49-F238E27FC236}">
                <a16:creationId xmlns:a16="http://schemas.microsoft.com/office/drawing/2014/main" id="{FB2F5A50-9E5D-A3A1-61E7-3B73565E349D}"/>
              </a:ext>
            </a:extLst>
          </p:cNvPr>
          <p:cNvPicPr>
            <a:picLocks noChangeAspect="1"/>
          </p:cNvPicPr>
          <p:nvPr/>
        </p:nvPicPr>
        <p:blipFill>
          <a:blip r:embed="rId5"/>
          <a:stretch>
            <a:fillRect/>
          </a:stretch>
        </p:blipFill>
        <p:spPr>
          <a:xfrm>
            <a:off x="121920" y="5367677"/>
            <a:ext cx="11785600" cy="730571"/>
          </a:xfrm>
          <a:prstGeom prst="rect">
            <a:avLst/>
          </a:prstGeom>
        </p:spPr>
      </p:pic>
    </p:spTree>
    <p:extLst>
      <p:ext uri="{BB962C8B-B14F-4D97-AF65-F5344CB8AC3E}">
        <p14:creationId xmlns:p14="http://schemas.microsoft.com/office/powerpoint/2010/main" val="40990716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CA97A2D-F07E-6372-17C9-41B88AA902A1}"/>
              </a:ext>
            </a:extLst>
          </p:cNvPr>
          <p:cNvPicPr>
            <a:picLocks noChangeAspect="1"/>
          </p:cNvPicPr>
          <p:nvPr/>
        </p:nvPicPr>
        <p:blipFill rotWithShape="1">
          <a:blip r:embed="rId3"/>
          <a:srcRect l="15925" t="28128" r="50788" b="29132"/>
          <a:stretch/>
        </p:blipFill>
        <p:spPr>
          <a:xfrm>
            <a:off x="1265129" y="288098"/>
            <a:ext cx="5523978" cy="3594970"/>
          </a:xfrm>
          <a:prstGeom prst="rect">
            <a:avLst/>
          </a:prstGeom>
        </p:spPr>
      </p:pic>
      <p:pic>
        <p:nvPicPr>
          <p:cNvPr id="5" name="Picture 4">
            <a:extLst>
              <a:ext uri="{FF2B5EF4-FFF2-40B4-BE49-F238E27FC236}">
                <a16:creationId xmlns:a16="http://schemas.microsoft.com/office/drawing/2014/main" id="{04A3FE66-F70A-0B80-906F-CE4FAA102307}"/>
              </a:ext>
            </a:extLst>
          </p:cNvPr>
          <p:cNvPicPr>
            <a:picLocks noChangeAspect="1"/>
          </p:cNvPicPr>
          <p:nvPr/>
        </p:nvPicPr>
        <p:blipFill rotWithShape="1">
          <a:blip r:embed="rId4"/>
          <a:srcRect l="15822" t="28128" r="50890" b="29132"/>
          <a:stretch/>
        </p:blipFill>
        <p:spPr>
          <a:xfrm>
            <a:off x="7052154" y="2868460"/>
            <a:ext cx="4922728" cy="3594970"/>
          </a:xfrm>
          <a:prstGeom prst="rect">
            <a:avLst/>
          </a:prstGeom>
        </p:spPr>
      </p:pic>
    </p:spTree>
    <p:extLst>
      <p:ext uri="{BB962C8B-B14F-4D97-AF65-F5344CB8AC3E}">
        <p14:creationId xmlns:p14="http://schemas.microsoft.com/office/powerpoint/2010/main" val="7779329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a:extLst>
              <a:ext uri="{FF2B5EF4-FFF2-40B4-BE49-F238E27FC236}">
                <a16:creationId xmlns:a16="http://schemas.microsoft.com/office/drawing/2014/main" id="{6C9BDD36-AA73-E52F-C241-92E5480C044C}"/>
              </a:ext>
            </a:extLst>
          </p:cNvPr>
          <p:cNvSpPr>
            <a:spLocks noGrp="1" noChangeArrowheads="1"/>
          </p:cNvSpPr>
          <p:nvPr>
            <p:ph type="title"/>
          </p:nvPr>
        </p:nvSpPr>
        <p:spPr>
          <a:xfrm>
            <a:off x="1524000" y="274638"/>
            <a:ext cx="9144000" cy="1143000"/>
          </a:xfrm>
        </p:spPr>
        <p:txBody>
          <a:bodyPr>
            <a:normAutofit fontScale="90000"/>
          </a:bodyPr>
          <a:lstStyle/>
          <a:p>
            <a:r>
              <a:rPr lang="en-GB" altLang="en-US" sz="4000"/>
              <a:t>Conditional Statement/Implication (continued)</a:t>
            </a:r>
          </a:p>
        </p:txBody>
      </p:sp>
      <p:sp>
        <p:nvSpPr>
          <p:cNvPr id="685059" name="Rectangle 3">
            <a:extLst>
              <a:ext uri="{FF2B5EF4-FFF2-40B4-BE49-F238E27FC236}">
                <a16:creationId xmlns:a16="http://schemas.microsoft.com/office/drawing/2014/main" id="{7075031A-CE52-FFBC-ED9D-A91E9981A914}"/>
              </a:ext>
            </a:extLst>
          </p:cNvPr>
          <p:cNvSpPr>
            <a:spLocks noGrp="1" noChangeArrowheads="1"/>
          </p:cNvSpPr>
          <p:nvPr>
            <p:ph type="body" idx="1"/>
          </p:nvPr>
        </p:nvSpPr>
        <p:spPr/>
        <p:txBody>
          <a:bodyPr/>
          <a:lstStyle/>
          <a:p>
            <a:pPr>
              <a:lnSpc>
                <a:spcPct val="90000"/>
              </a:lnSpc>
            </a:pPr>
            <a:r>
              <a:rPr lang="en-GB" altLang="en-US" dirty="0"/>
              <a:t>In English, we would assume a cause-and-effect relationship, i.e., the fact that p is true would force q to be true.</a:t>
            </a:r>
          </a:p>
          <a:p>
            <a:pPr>
              <a:lnSpc>
                <a:spcPct val="90000"/>
              </a:lnSpc>
            </a:pPr>
            <a:r>
              <a:rPr lang="en-GB" altLang="en-US" dirty="0"/>
              <a:t>If “it is snowing,” then “3+5=8” is meaningless in this regard since</a:t>
            </a:r>
            <a:r>
              <a:rPr lang="en-GB" altLang="en-US" i="1" dirty="0"/>
              <a:t> p </a:t>
            </a:r>
            <a:r>
              <a:rPr lang="en-GB" altLang="en-US" dirty="0"/>
              <a:t>has no effect at all on </a:t>
            </a:r>
            <a:r>
              <a:rPr lang="en-GB" altLang="en-US" i="1" dirty="0"/>
              <a:t>q</a:t>
            </a:r>
          </a:p>
          <a:p>
            <a:pPr>
              <a:lnSpc>
                <a:spcPct val="90000"/>
              </a:lnSpc>
            </a:pPr>
            <a:r>
              <a:rPr lang="en-US" altLang="en-US" dirty="0"/>
              <a:t>At this point it may be easiest to view the operator “</a:t>
            </a:r>
            <a:r>
              <a:rPr lang="en-GB" altLang="en-US" dirty="0">
                <a:sym typeface="Symbol" panose="05050102010706020507" pitchFamily="18" charset="2"/>
              </a:rPr>
              <a:t></a:t>
            </a:r>
            <a:r>
              <a:rPr lang="en-GB" altLang="en-US" dirty="0"/>
              <a:t>” as a logic operation similar to AND or </a:t>
            </a:r>
            <a:r>
              <a:rPr lang="en-GB" altLang="en-US" dirty="0" err="1"/>
              <a:t>OR</a:t>
            </a:r>
            <a:r>
              <a:rPr lang="en-GB" altLang="en-US" dirty="0"/>
              <a:t> (conjunction or disjunction).</a:t>
            </a:r>
            <a:endParaRPr lang="en-US"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48398E-A970-790D-9E38-ECBB691FA0C0}"/>
              </a:ext>
            </a:extLst>
          </p:cNvPr>
          <p:cNvSpPr txBox="1"/>
          <p:nvPr/>
        </p:nvSpPr>
        <p:spPr>
          <a:xfrm>
            <a:off x="538619" y="413359"/>
            <a:ext cx="9695145" cy="584775"/>
          </a:xfrm>
          <a:prstGeom prst="rect">
            <a:avLst/>
          </a:prstGeom>
          <a:noFill/>
        </p:spPr>
        <p:txBody>
          <a:bodyPr wrap="square" rtlCol="0">
            <a:spAutoFit/>
          </a:bodyPr>
          <a:lstStyle/>
          <a:p>
            <a:r>
              <a:rPr lang="en-US" sz="3200" b="1" dirty="0"/>
              <a:t>Procedure to convert a Statement to CNF </a:t>
            </a:r>
            <a:endParaRPr lang="en-IN" sz="3200" b="1" dirty="0"/>
          </a:p>
        </p:txBody>
      </p:sp>
      <p:pic>
        <p:nvPicPr>
          <p:cNvPr id="4" name="Picture 3">
            <a:extLst>
              <a:ext uri="{FF2B5EF4-FFF2-40B4-BE49-F238E27FC236}">
                <a16:creationId xmlns:a16="http://schemas.microsoft.com/office/drawing/2014/main" id="{DAEAEEA3-B3B5-77E3-1A7C-5B4A40B61F23}"/>
              </a:ext>
            </a:extLst>
          </p:cNvPr>
          <p:cNvPicPr>
            <a:picLocks noChangeAspect="1"/>
          </p:cNvPicPr>
          <p:nvPr/>
        </p:nvPicPr>
        <p:blipFill rotWithShape="1">
          <a:blip r:embed="rId3"/>
          <a:srcRect l="15822" t="33607" r="51096" b="29315"/>
          <a:stretch/>
        </p:blipFill>
        <p:spPr>
          <a:xfrm>
            <a:off x="1678488" y="1167233"/>
            <a:ext cx="7690980" cy="4081172"/>
          </a:xfrm>
          <a:prstGeom prst="rect">
            <a:avLst/>
          </a:prstGeom>
        </p:spPr>
      </p:pic>
    </p:spTree>
    <p:extLst>
      <p:ext uri="{BB962C8B-B14F-4D97-AF65-F5344CB8AC3E}">
        <p14:creationId xmlns:p14="http://schemas.microsoft.com/office/powerpoint/2010/main" val="19933007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6C3BA9-019C-F97A-A71B-B04ED98303C3}"/>
              </a:ext>
            </a:extLst>
          </p:cNvPr>
          <p:cNvPicPr>
            <a:picLocks noChangeAspect="1"/>
          </p:cNvPicPr>
          <p:nvPr/>
        </p:nvPicPr>
        <p:blipFill rotWithShape="1">
          <a:blip r:embed="rId3"/>
          <a:srcRect l="15925" t="28128" r="50890" b="29498"/>
          <a:stretch/>
        </p:blipFill>
        <p:spPr>
          <a:xfrm>
            <a:off x="876822" y="1177447"/>
            <a:ext cx="6851737" cy="3782860"/>
          </a:xfrm>
          <a:prstGeom prst="rect">
            <a:avLst/>
          </a:prstGeom>
        </p:spPr>
      </p:pic>
    </p:spTree>
    <p:extLst>
      <p:ext uri="{BB962C8B-B14F-4D97-AF65-F5344CB8AC3E}">
        <p14:creationId xmlns:p14="http://schemas.microsoft.com/office/powerpoint/2010/main" val="625620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9C1C2C1-C711-F88C-96B3-3BD34F8F1BAF}"/>
              </a:ext>
            </a:extLst>
          </p:cNvPr>
          <p:cNvSpPr txBox="1"/>
          <p:nvPr/>
        </p:nvSpPr>
        <p:spPr>
          <a:xfrm>
            <a:off x="667010" y="310640"/>
            <a:ext cx="10994722" cy="6494085"/>
          </a:xfrm>
          <a:prstGeom prst="rect">
            <a:avLst/>
          </a:prstGeom>
          <a:noFill/>
        </p:spPr>
        <p:txBody>
          <a:bodyPr wrap="square">
            <a:spAutoFit/>
          </a:bodyPr>
          <a:lstStyle/>
          <a:p>
            <a:r>
              <a:rPr lang="en-IN" sz="3200" u="sng" dirty="0"/>
              <a:t> </a:t>
            </a:r>
            <a:r>
              <a:rPr lang="en-IN" sz="3200" b="1" u="sng" dirty="0"/>
              <a:t>Convert to CNF</a:t>
            </a:r>
          </a:p>
          <a:p>
            <a:r>
              <a:rPr lang="en-IN" sz="3200" dirty="0"/>
              <a:t>2.( p  </a:t>
            </a:r>
            <a:r>
              <a:rPr lang="en-IN" sz="3200" dirty="0">
                <a:sym typeface="Symbol" panose="05050102010706020507" pitchFamily="18" charset="2"/>
              </a:rPr>
              <a:t></a:t>
            </a:r>
            <a:r>
              <a:rPr lang="en-IN" sz="3200" dirty="0"/>
              <a:t> q ) ˄ ( q ˅ ( p ˄ r  ))</a:t>
            </a:r>
          </a:p>
          <a:p>
            <a:r>
              <a:rPr lang="en-IN" sz="3200" dirty="0"/>
              <a:t>         </a:t>
            </a:r>
          </a:p>
          <a:p>
            <a:r>
              <a:rPr lang="en-IN" sz="3200" dirty="0"/>
              <a:t> 	</a:t>
            </a:r>
            <a:r>
              <a:rPr lang="en-IN" sz="3200" dirty="0">
                <a:sym typeface="Symbol" panose="05050102010706020507" pitchFamily="18" charset="2"/>
              </a:rPr>
              <a:t>(</a:t>
            </a:r>
            <a:r>
              <a:rPr lang="en-IN" sz="3200" dirty="0"/>
              <a:t>p ˅  q )  ˄   ( q ˅ ( p ˄ r  ))</a:t>
            </a:r>
          </a:p>
          <a:p>
            <a:r>
              <a:rPr lang="en-IN" sz="3200" dirty="0"/>
              <a:t> 	</a:t>
            </a:r>
            <a:r>
              <a:rPr lang="en-IN" sz="3200" dirty="0">
                <a:sym typeface="Symbol" panose="05050102010706020507" pitchFamily="18" charset="2"/>
              </a:rPr>
              <a:t> </a:t>
            </a:r>
            <a:r>
              <a:rPr lang="en-IN" sz="3200" dirty="0"/>
              <a:t>(</a:t>
            </a:r>
            <a:r>
              <a:rPr lang="en-IN" sz="3200" dirty="0">
                <a:sym typeface="Symbol" panose="05050102010706020507" pitchFamily="18" charset="2"/>
              </a:rPr>
              <a:t> </a:t>
            </a:r>
            <a:r>
              <a:rPr lang="en-IN" sz="3200" dirty="0"/>
              <a:t> p ˅  q ) ˄  ( q ˅  p)  ˄ ( q ˅  r)</a:t>
            </a:r>
          </a:p>
          <a:p>
            <a:endParaRPr lang="en-IN" sz="3200" dirty="0"/>
          </a:p>
          <a:p>
            <a:r>
              <a:rPr lang="en-IN" sz="3200" b="1" dirty="0"/>
              <a:t>  </a:t>
            </a:r>
            <a:r>
              <a:rPr lang="en-IN" sz="3200" b="1" u="sng" dirty="0"/>
              <a:t> Convert to DNF</a:t>
            </a:r>
          </a:p>
          <a:p>
            <a:pPr marL="514350" indent="-514350">
              <a:buAutoNum type="arabicPeriod"/>
            </a:pPr>
            <a:r>
              <a:rPr lang="en-IN" sz="3200" dirty="0"/>
              <a:t>p ˄ (p  </a:t>
            </a:r>
            <a:r>
              <a:rPr lang="en-IN" sz="3200" dirty="0">
                <a:sym typeface="Symbol" panose="05050102010706020507" pitchFamily="18" charset="2"/>
              </a:rPr>
              <a:t></a:t>
            </a:r>
            <a:r>
              <a:rPr lang="en-IN" sz="3200" dirty="0"/>
              <a:t> q ) </a:t>
            </a:r>
            <a:r>
              <a:rPr lang="en-IN" sz="3200" dirty="0">
                <a:sym typeface="Symbol" panose="05050102010706020507" pitchFamily="18" charset="2"/>
              </a:rPr>
              <a:t> </a:t>
            </a:r>
            <a:r>
              <a:rPr lang="en-IN" sz="3200" dirty="0"/>
              <a:t>p ˄ </a:t>
            </a:r>
            <a:r>
              <a:rPr lang="en-IN" sz="3200" dirty="0">
                <a:sym typeface="Symbol" panose="05050102010706020507" pitchFamily="18" charset="2"/>
              </a:rPr>
              <a:t>(</a:t>
            </a:r>
            <a:r>
              <a:rPr lang="en-IN" sz="3200" dirty="0"/>
              <a:t>p ˅  q ) </a:t>
            </a:r>
          </a:p>
          <a:p>
            <a:r>
              <a:rPr lang="en-IN" sz="3200" dirty="0"/>
              <a:t>                             </a:t>
            </a:r>
            <a:r>
              <a:rPr lang="en-IN" sz="3200" dirty="0">
                <a:sym typeface="Symbol" panose="05050102010706020507" pitchFamily="18" charset="2"/>
              </a:rPr>
              <a:t> (p </a:t>
            </a:r>
            <a:r>
              <a:rPr lang="en-IN" sz="3200" dirty="0"/>
              <a:t>˄ </a:t>
            </a:r>
            <a:r>
              <a:rPr lang="en-IN" sz="3200" dirty="0">
                <a:sym typeface="Symbol" panose="05050102010706020507" pitchFamily="18" charset="2"/>
              </a:rPr>
              <a:t></a:t>
            </a:r>
            <a:r>
              <a:rPr lang="en-IN" sz="3200" dirty="0"/>
              <a:t>p) ˅ (p ˄ q)</a:t>
            </a:r>
          </a:p>
          <a:p>
            <a:endParaRPr lang="en-IN" sz="3200" dirty="0"/>
          </a:p>
          <a:p>
            <a:r>
              <a:rPr lang="en-IN" sz="3200" dirty="0"/>
              <a:t>2. (p  </a:t>
            </a:r>
            <a:r>
              <a:rPr lang="en-IN" sz="3200" dirty="0">
                <a:sym typeface="Symbol" panose="05050102010706020507" pitchFamily="18" charset="2"/>
              </a:rPr>
              <a:t></a:t>
            </a:r>
            <a:r>
              <a:rPr lang="en-IN" sz="3200" dirty="0"/>
              <a:t> q ) ˄ (</a:t>
            </a:r>
            <a:r>
              <a:rPr lang="en-IN" sz="3200" dirty="0">
                <a:sym typeface="Symbol" panose="05050102010706020507" pitchFamily="18" charset="2"/>
              </a:rPr>
              <a:t></a:t>
            </a:r>
            <a:r>
              <a:rPr lang="en-IN" sz="3200" dirty="0"/>
              <a:t>p ˄ q) </a:t>
            </a:r>
            <a:r>
              <a:rPr lang="en-IN" sz="3200" dirty="0">
                <a:sym typeface="Symbol" panose="05050102010706020507" pitchFamily="18" charset="2"/>
              </a:rPr>
              <a:t> (</a:t>
            </a:r>
            <a:r>
              <a:rPr lang="en-IN" sz="3200" dirty="0"/>
              <a:t>p ˅  q ) ˄ (</a:t>
            </a:r>
            <a:r>
              <a:rPr lang="en-IN" sz="3200" dirty="0">
                <a:sym typeface="Symbol" panose="05050102010706020507" pitchFamily="18" charset="2"/>
              </a:rPr>
              <a:t></a:t>
            </a:r>
            <a:r>
              <a:rPr lang="en-IN" sz="3200" dirty="0"/>
              <a:t>p ˄ q)</a:t>
            </a:r>
          </a:p>
          <a:p>
            <a:r>
              <a:rPr lang="en-IN" sz="3200" dirty="0"/>
              <a:t>                                       </a:t>
            </a:r>
            <a:r>
              <a:rPr lang="en-IN" sz="3200" dirty="0">
                <a:sym typeface="Symbol" panose="05050102010706020507" pitchFamily="18" charset="2"/>
              </a:rPr>
              <a:t> (</a:t>
            </a:r>
            <a:r>
              <a:rPr lang="en-IN" sz="3200" dirty="0"/>
              <a:t>p ˄(</a:t>
            </a:r>
            <a:r>
              <a:rPr lang="en-IN" sz="3200" dirty="0">
                <a:sym typeface="Symbol" panose="05050102010706020507" pitchFamily="18" charset="2"/>
              </a:rPr>
              <a:t></a:t>
            </a:r>
            <a:r>
              <a:rPr lang="en-IN" sz="3200" dirty="0"/>
              <a:t>p ˄ q) )  ˅    ( q ˄(</a:t>
            </a:r>
            <a:r>
              <a:rPr lang="en-IN" sz="3200" dirty="0">
                <a:sym typeface="Symbol" panose="05050102010706020507" pitchFamily="18" charset="2"/>
              </a:rPr>
              <a:t></a:t>
            </a:r>
            <a:r>
              <a:rPr lang="en-IN" sz="3200" dirty="0"/>
              <a:t>p ˄ q))</a:t>
            </a:r>
          </a:p>
          <a:p>
            <a:r>
              <a:rPr lang="en-IN" sz="3200" dirty="0">
                <a:sym typeface="Symbol" panose="05050102010706020507" pitchFamily="18" charset="2"/>
              </a:rPr>
              <a:t>			          (</a:t>
            </a:r>
            <a:r>
              <a:rPr lang="en-IN" sz="3200" dirty="0"/>
              <a:t>p ˄ q) ˅ (</a:t>
            </a:r>
            <a:r>
              <a:rPr lang="en-IN" sz="3200" dirty="0">
                <a:sym typeface="Symbol" panose="05050102010706020507" pitchFamily="18" charset="2"/>
              </a:rPr>
              <a:t></a:t>
            </a:r>
            <a:r>
              <a:rPr lang="en-IN" sz="3200" dirty="0"/>
              <a:t>p ˄ q)</a:t>
            </a:r>
          </a:p>
        </p:txBody>
      </p:sp>
    </p:spTree>
    <p:extLst>
      <p:ext uri="{BB962C8B-B14F-4D97-AF65-F5344CB8AC3E}">
        <p14:creationId xmlns:p14="http://schemas.microsoft.com/office/powerpoint/2010/main" val="29719207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2E48890-F68E-1DB7-2E81-F48B3F9FEA09}"/>
              </a:ext>
            </a:extLst>
          </p:cNvPr>
          <p:cNvPicPr>
            <a:picLocks noChangeAspect="1"/>
          </p:cNvPicPr>
          <p:nvPr/>
        </p:nvPicPr>
        <p:blipFill rotWithShape="1">
          <a:blip r:embed="rId2"/>
          <a:srcRect l="16336" t="1" r="17191" b="11339"/>
          <a:stretch/>
        </p:blipFill>
        <p:spPr>
          <a:xfrm>
            <a:off x="2043830" y="225468"/>
            <a:ext cx="8104340" cy="5974915"/>
          </a:xfrm>
          <a:prstGeom prst="rect">
            <a:avLst/>
          </a:prstGeom>
        </p:spPr>
      </p:pic>
    </p:spTree>
    <p:extLst>
      <p:ext uri="{BB962C8B-B14F-4D97-AF65-F5344CB8AC3E}">
        <p14:creationId xmlns:p14="http://schemas.microsoft.com/office/powerpoint/2010/main" val="23681943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43F4DA-EDBD-CE5F-D44F-B8AB62897C5C}"/>
              </a:ext>
            </a:extLst>
          </p:cNvPr>
          <p:cNvPicPr>
            <a:picLocks noChangeAspect="1"/>
          </p:cNvPicPr>
          <p:nvPr/>
        </p:nvPicPr>
        <p:blipFill>
          <a:blip r:embed="rId3"/>
          <a:stretch>
            <a:fillRect/>
          </a:stretch>
        </p:blipFill>
        <p:spPr>
          <a:xfrm>
            <a:off x="2914520" y="1208647"/>
            <a:ext cx="7184664" cy="457340"/>
          </a:xfrm>
          <a:prstGeom prst="rect">
            <a:avLst/>
          </a:prstGeom>
        </p:spPr>
      </p:pic>
      <p:sp>
        <p:nvSpPr>
          <p:cNvPr id="4" name="TextBox 3">
            <a:extLst>
              <a:ext uri="{FF2B5EF4-FFF2-40B4-BE49-F238E27FC236}">
                <a16:creationId xmlns:a16="http://schemas.microsoft.com/office/drawing/2014/main" id="{0564D800-2760-EE75-B472-F9FCBEDC0E35}"/>
              </a:ext>
            </a:extLst>
          </p:cNvPr>
          <p:cNvSpPr txBox="1"/>
          <p:nvPr/>
        </p:nvSpPr>
        <p:spPr>
          <a:xfrm>
            <a:off x="551146" y="131429"/>
            <a:ext cx="10171134" cy="1077218"/>
          </a:xfrm>
          <a:prstGeom prst="rect">
            <a:avLst/>
          </a:prstGeom>
          <a:noFill/>
        </p:spPr>
        <p:txBody>
          <a:bodyPr wrap="square" rtlCol="0">
            <a:spAutoFit/>
          </a:bodyPr>
          <a:lstStyle/>
          <a:p>
            <a:r>
              <a:rPr lang="en-US" sz="3200" b="1" dirty="0"/>
              <a:t>Mathematical Induction</a:t>
            </a:r>
          </a:p>
          <a:p>
            <a:r>
              <a:rPr lang="en-US" sz="3200" dirty="0"/>
              <a:t>the statement to be proved can be put in the form</a:t>
            </a:r>
            <a:endParaRPr lang="en-IN" sz="3200" b="1" dirty="0"/>
          </a:p>
        </p:txBody>
      </p:sp>
      <p:sp>
        <p:nvSpPr>
          <p:cNvPr id="6" name="TextBox 5">
            <a:extLst>
              <a:ext uri="{FF2B5EF4-FFF2-40B4-BE49-F238E27FC236}">
                <a16:creationId xmlns:a16="http://schemas.microsoft.com/office/drawing/2014/main" id="{C411EC85-9F36-F069-3D72-96143EC095CC}"/>
              </a:ext>
            </a:extLst>
          </p:cNvPr>
          <p:cNvSpPr txBox="1"/>
          <p:nvPr/>
        </p:nvSpPr>
        <p:spPr>
          <a:xfrm>
            <a:off x="375781" y="1834922"/>
            <a:ext cx="11816219" cy="4832092"/>
          </a:xfrm>
          <a:prstGeom prst="rect">
            <a:avLst/>
          </a:prstGeom>
          <a:noFill/>
        </p:spPr>
        <p:txBody>
          <a:bodyPr wrap="square">
            <a:spAutoFit/>
          </a:bodyPr>
          <a:lstStyle/>
          <a:p>
            <a:r>
              <a:rPr lang="en-US" sz="2800" dirty="0"/>
              <a:t>We wish to show that P(n) is true for all integers n ≥ n0.</a:t>
            </a:r>
          </a:p>
          <a:p>
            <a:r>
              <a:rPr lang="en-US" sz="2800" b="1" dirty="0"/>
              <a:t>The following result shows how this can be done.</a:t>
            </a:r>
          </a:p>
          <a:p>
            <a:r>
              <a:rPr lang="en-US" sz="2800" dirty="0"/>
              <a:t>Suppose that (a) P(n0) is true and (b) If P(k) is true</a:t>
            </a:r>
          </a:p>
          <a:p>
            <a:r>
              <a:rPr lang="en-US" sz="2800" dirty="0"/>
              <a:t>for some k ≥ n0, then P(k + 1) must also be true. Then P(n) is true for all n ≥ n0.</a:t>
            </a:r>
          </a:p>
          <a:p>
            <a:r>
              <a:rPr lang="en-US" sz="2800" dirty="0"/>
              <a:t>This result is called the </a:t>
            </a:r>
            <a:r>
              <a:rPr lang="en-US" sz="2800" b="1" dirty="0"/>
              <a:t>principle of mathematical induction</a:t>
            </a:r>
            <a:r>
              <a:rPr lang="en-US" sz="2800" dirty="0"/>
              <a:t>.</a:t>
            </a:r>
          </a:p>
          <a:p>
            <a:endParaRPr lang="en-US" sz="2800" dirty="0"/>
          </a:p>
          <a:p>
            <a:r>
              <a:rPr lang="en-US" sz="2800" dirty="0"/>
              <a:t>Thus to prove the truth of a statement ∀n ≥ n0 P(n), using the principle of mathematical induction, </a:t>
            </a:r>
          </a:p>
          <a:p>
            <a:pPr marL="514350" indent="-514350">
              <a:buAutoNum type="arabicPeriod"/>
            </a:pPr>
            <a:r>
              <a:rPr lang="en-US" sz="2800" dirty="0"/>
              <a:t>Begin by proving directly that the first proposition P(n0) is true. This is called the </a:t>
            </a:r>
            <a:r>
              <a:rPr lang="en-US" sz="2800" b="1" dirty="0"/>
              <a:t>basis step</a:t>
            </a:r>
            <a:r>
              <a:rPr lang="en-US" sz="2800" dirty="0"/>
              <a:t> of the induction.</a:t>
            </a:r>
          </a:p>
          <a:p>
            <a:pPr marL="514350" indent="-514350">
              <a:buAutoNum type="arabicPeriod"/>
            </a:pPr>
            <a:r>
              <a:rPr lang="en-US" sz="2800" b="1" dirty="0"/>
              <a:t>Prove that P(k) ⇒ P(k + 1) is a tautology for any choice of k ≥ n0.</a:t>
            </a:r>
            <a:endParaRPr lang="en-IN" sz="2800" b="1" dirty="0"/>
          </a:p>
        </p:txBody>
      </p:sp>
    </p:spTree>
    <p:extLst>
      <p:ext uri="{BB962C8B-B14F-4D97-AF65-F5344CB8AC3E}">
        <p14:creationId xmlns:p14="http://schemas.microsoft.com/office/powerpoint/2010/main" val="11382592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3958530-A0F7-947C-D803-C6C98BEEF7F1}"/>
              </a:ext>
            </a:extLst>
          </p:cNvPr>
          <p:cNvSpPr txBox="1"/>
          <p:nvPr/>
        </p:nvSpPr>
        <p:spPr>
          <a:xfrm>
            <a:off x="488515" y="513567"/>
            <a:ext cx="11398685" cy="5324535"/>
          </a:xfrm>
          <a:prstGeom prst="rect">
            <a:avLst/>
          </a:prstGeom>
          <a:noFill/>
        </p:spPr>
        <p:txBody>
          <a:bodyPr wrap="square">
            <a:spAutoFit/>
          </a:bodyPr>
          <a:lstStyle/>
          <a:p>
            <a:r>
              <a:rPr lang="en-US" sz="3200" dirty="0"/>
              <a:t>Show, by mathematical induction, that</a:t>
            </a:r>
          </a:p>
          <a:p>
            <a:r>
              <a:rPr lang="en-US" sz="3200" dirty="0"/>
              <a:t> for all n ≥ 1,</a:t>
            </a:r>
          </a:p>
          <a:p>
            <a:endParaRPr lang="en-US" dirty="0"/>
          </a:p>
          <a:p>
            <a:endParaRPr lang="en-US" dirty="0"/>
          </a:p>
          <a:p>
            <a:r>
              <a:rPr lang="en-US" sz="2400" dirty="0"/>
              <a:t>Solution:  Let P(n) be the predicate 1+2+3+···+n = n(n + 1) 2 . </a:t>
            </a:r>
          </a:p>
          <a:p>
            <a:endParaRPr lang="en-US" sz="2400" dirty="0"/>
          </a:p>
          <a:p>
            <a:r>
              <a:rPr lang="en-US" sz="2400" dirty="0"/>
              <a:t>In this example, n0 = 1. </a:t>
            </a:r>
          </a:p>
          <a:p>
            <a:r>
              <a:rPr lang="en-US" sz="2800" b="1" dirty="0"/>
              <a:t>Basis Step </a:t>
            </a:r>
            <a:r>
              <a:rPr lang="en-US" sz="2800" dirty="0"/>
              <a:t>We must first show that P(1) is true. P(1) is the statement 1 = 1(1 + 1) 2 , which is clearly true. </a:t>
            </a:r>
          </a:p>
          <a:p>
            <a:endParaRPr lang="en-US" sz="2800" b="1" dirty="0"/>
          </a:p>
          <a:p>
            <a:endParaRPr lang="en-US" sz="2800" b="1" dirty="0"/>
          </a:p>
          <a:p>
            <a:endParaRPr lang="en-US" sz="2800" b="1" dirty="0"/>
          </a:p>
          <a:p>
            <a:endParaRPr lang="en-US" sz="2800" b="1" dirty="0"/>
          </a:p>
        </p:txBody>
      </p:sp>
      <p:pic>
        <p:nvPicPr>
          <p:cNvPr id="5" name="Picture 4">
            <a:extLst>
              <a:ext uri="{FF2B5EF4-FFF2-40B4-BE49-F238E27FC236}">
                <a16:creationId xmlns:a16="http://schemas.microsoft.com/office/drawing/2014/main" id="{0D4AFACA-FECC-C1D2-9933-6E5A3F0933AA}"/>
              </a:ext>
            </a:extLst>
          </p:cNvPr>
          <p:cNvPicPr>
            <a:picLocks noChangeAspect="1"/>
          </p:cNvPicPr>
          <p:nvPr/>
        </p:nvPicPr>
        <p:blipFill>
          <a:blip r:embed="rId3"/>
          <a:stretch>
            <a:fillRect/>
          </a:stretch>
        </p:blipFill>
        <p:spPr>
          <a:xfrm>
            <a:off x="3846558" y="1116558"/>
            <a:ext cx="4498884" cy="774872"/>
          </a:xfrm>
          <a:prstGeom prst="rect">
            <a:avLst/>
          </a:prstGeom>
        </p:spPr>
      </p:pic>
    </p:spTree>
    <p:extLst>
      <p:ext uri="{BB962C8B-B14F-4D97-AF65-F5344CB8AC3E}">
        <p14:creationId xmlns:p14="http://schemas.microsoft.com/office/powerpoint/2010/main" val="2391673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49C574-162B-580B-1D52-5A214BE6157C}"/>
              </a:ext>
            </a:extLst>
          </p:cNvPr>
          <p:cNvPicPr>
            <a:picLocks noChangeAspect="1"/>
          </p:cNvPicPr>
          <p:nvPr/>
        </p:nvPicPr>
        <p:blipFill>
          <a:blip r:embed="rId3"/>
          <a:stretch>
            <a:fillRect/>
          </a:stretch>
        </p:blipFill>
        <p:spPr>
          <a:xfrm>
            <a:off x="3814109" y="745268"/>
            <a:ext cx="5953125" cy="771525"/>
          </a:xfrm>
          <a:prstGeom prst="rect">
            <a:avLst/>
          </a:prstGeom>
        </p:spPr>
      </p:pic>
      <p:sp>
        <p:nvSpPr>
          <p:cNvPr id="5" name="TextBox 4">
            <a:extLst>
              <a:ext uri="{FF2B5EF4-FFF2-40B4-BE49-F238E27FC236}">
                <a16:creationId xmlns:a16="http://schemas.microsoft.com/office/drawing/2014/main" id="{33CFE72B-6AE7-F28E-3A93-819D3A369F59}"/>
              </a:ext>
            </a:extLst>
          </p:cNvPr>
          <p:cNvSpPr txBox="1"/>
          <p:nvPr/>
        </p:nvSpPr>
        <p:spPr>
          <a:xfrm>
            <a:off x="216008" y="255744"/>
            <a:ext cx="10268211" cy="769441"/>
          </a:xfrm>
          <a:prstGeom prst="rect">
            <a:avLst/>
          </a:prstGeom>
          <a:noFill/>
        </p:spPr>
        <p:txBody>
          <a:bodyPr wrap="square">
            <a:spAutoFit/>
          </a:bodyPr>
          <a:lstStyle/>
          <a:p>
            <a:r>
              <a:rPr lang="en-IN" sz="2400" b="1" dirty="0"/>
              <a:t>Induction Step </a:t>
            </a:r>
            <a:r>
              <a:rPr lang="en-US" sz="2000" dirty="0"/>
              <a:t>We must now show that for k ≥ 1, if P(k) is true, then P(k + 1) must also be true. We assume that for some fixed k ≥ 1</a:t>
            </a:r>
            <a:r>
              <a:rPr lang="en-US" sz="1800" dirty="0"/>
              <a:t>,</a:t>
            </a:r>
          </a:p>
        </p:txBody>
      </p:sp>
      <p:sp>
        <p:nvSpPr>
          <p:cNvPr id="7" name="TextBox 6">
            <a:extLst>
              <a:ext uri="{FF2B5EF4-FFF2-40B4-BE49-F238E27FC236}">
                <a16:creationId xmlns:a16="http://schemas.microsoft.com/office/drawing/2014/main" id="{FCD2E4CB-CA29-5D05-4A47-86977354718A}"/>
              </a:ext>
            </a:extLst>
          </p:cNvPr>
          <p:cNvSpPr txBox="1"/>
          <p:nvPr/>
        </p:nvSpPr>
        <p:spPr>
          <a:xfrm>
            <a:off x="277069" y="1337873"/>
            <a:ext cx="6093912" cy="400110"/>
          </a:xfrm>
          <a:prstGeom prst="rect">
            <a:avLst/>
          </a:prstGeom>
          <a:noFill/>
        </p:spPr>
        <p:txBody>
          <a:bodyPr wrap="square">
            <a:spAutoFit/>
          </a:bodyPr>
          <a:lstStyle/>
          <a:p>
            <a:r>
              <a:rPr lang="en-US" sz="2000" dirty="0"/>
              <a:t>We now wish to show the truth of P(k + 1):</a:t>
            </a:r>
            <a:endParaRPr lang="en-IN" sz="2000" dirty="0"/>
          </a:p>
        </p:txBody>
      </p:sp>
      <p:pic>
        <p:nvPicPr>
          <p:cNvPr id="9" name="Picture 8">
            <a:extLst>
              <a:ext uri="{FF2B5EF4-FFF2-40B4-BE49-F238E27FC236}">
                <a16:creationId xmlns:a16="http://schemas.microsoft.com/office/drawing/2014/main" id="{B6D9E4CB-078F-E0A1-B5FA-AD3EBD480848}"/>
              </a:ext>
            </a:extLst>
          </p:cNvPr>
          <p:cNvPicPr>
            <a:picLocks noChangeAspect="1"/>
          </p:cNvPicPr>
          <p:nvPr/>
        </p:nvPicPr>
        <p:blipFill>
          <a:blip r:embed="rId4"/>
          <a:stretch>
            <a:fillRect/>
          </a:stretch>
        </p:blipFill>
        <p:spPr>
          <a:xfrm>
            <a:off x="3575393" y="1651766"/>
            <a:ext cx="5591175" cy="838200"/>
          </a:xfrm>
          <a:prstGeom prst="rect">
            <a:avLst/>
          </a:prstGeom>
        </p:spPr>
      </p:pic>
      <p:sp>
        <p:nvSpPr>
          <p:cNvPr id="11" name="TextBox 10">
            <a:extLst>
              <a:ext uri="{FF2B5EF4-FFF2-40B4-BE49-F238E27FC236}">
                <a16:creationId xmlns:a16="http://schemas.microsoft.com/office/drawing/2014/main" id="{4A7FC416-78A1-962C-9DD8-517643CB3107}"/>
              </a:ext>
            </a:extLst>
          </p:cNvPr>
          <p:cNvSpPr txBox="1"/>
          <p:nvPr/>
        </p:nvSpPr>
        <p:spPr>
          <a:xfrm>
            <a:off x="256645" y="2516837"/>
            <a:ext cx="10493680" cy="677108"/>
          </a:xfrm>
          <a:prstGeom prst="rect">
            <a:avLst/>
          </a:prstGeom>
          <a:noFill/>
        </p:spPr>
        <p:txBody>
          <a:bodyPr wrap="square">
            <a:spAutoFit/>
          </a:bodyPr>
          <a:lstStyle/>
          <a:p>
            <a:r>
              <a:rPr lang="en-US" sz="2000" dirty="0"/>
              <a:t>The left-hand side of P(k + 1) can be written as 1 + 2 + 3 +···+ k + (k + 1) and we have</a:t>
            </a:r>
          </a:p>
          <a:p>
            <a:r>
              <a:rPr lang="nn-NO" dirty="0"/>
              <a:t>				</a:t>
            </a:r>
            <a:endParaRPr lang="en-IN" dirty="0"/>
          </a:p>
        </p:txBody>
      </p:sp>
      <p:pic>
        <p:nvPicPr>
          <p:cNvPr id="13" name="Picture 12">
            <a:extLst>
              <a:ext uri="{FF2B5EF4-FFF2-40B4-BE49-F238E27FC236}">
                <a16:creationId xmlns:a16="http://schemas.microsoft.com/office/drawing/2014/main" id="{BFB9F62F-45F1-AC48-288D-7CF334625036}"/>
              </a:ext>
            </a:extLst>
          </p:cNvPr>
          <p:cNvPicPr>
            <a:picLocks noChangeAspect="1"/>
          </p:cNvPicPr>
          <p:nvPr/>
        </p:nvPicPr>
        <p:blipFill>
          <a:blip r:embed="rId5"/>
          <a:stretch>
            <a:fillRect/>
          </a:stretch>
        </p:blipFill>
        <p:spPr>
          <a:xfrm>
            <a:off x="2721344" y="3008445"/>
            <a:ext cx="7762875" cy="3619500"/>
          </a:xfrm>
          <a:prstGeom prst="rect">
            <a:avLst/>
          </a:prstGeom>
        </p:spPr>
      </p:pic>
    </p:spTree>
    <p:extLst>
      <p:ext uri="{BB962C8B-B14F-4D97-AF65-F5344CB8AC3E}">
        <p14:creationId xmlns:p14="http://schemas.microsoft.com/office/powerpoint/2010/main" val="17051301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48D33E09-BFA3-E3EC-77BF-0686BBB5DB0B}"/>
                  </a:ext>
                </a:extLst>
              </p:cNvPr>
              <p:cNvSpPr txBox="1"/>
              <p:nvPr/>
            </p:nvSpPr>
            <p:spPr>
              <a:xfrm>
                <a:off x="726510" y="400833"/>
                <a:ext cx="11210794" cy="3498330"/>
              </a:xfrm>
              <a:prstGeom prst="rect">
                <a:avLst/>
              </a:prstGeom>
              <a:noFill/>
            </p:spPr>
            <p:txBody>
              <a:bodyPr wrap="square" rtlCol="0">
                <a:spAutoFit/>
              </a:bodyPr>
              <a:lstStyle/>
              <a:p>
                <a:r>
                  <a:rPr lang="en-US" sz="2800" dirty="0"/>
                  <a:t>Prove the statement is true by using mathematical Induction.</a:t>
                </a:r>
              </a:p>
              <a:p>
                <a:pPr marL="514350" indent="-514350">
                  <a:buAutoNum type="arabicParenR"/>
                </a:pPr>
                <a:r>
                  <a:rPr lang="en-US" sz="2800" dirty="0"/>
                  <a:t>2 + 4 + 6 + ………………+ 2n = n(n+1)</a:t>
                </a:r>
              </a:p>
              <a:p>
                <a:endParaRPr lang="en-US" sz="2800" dirty="0"/>
              </a:p>
              <a:p>
                <a:r>
                  <a:rPr lang="en-US" sz="2800" dirty="0"/>
                  <a:t>2) </a:t>
                </a:r>
                <a:endParaRPr lang="en-US" sz="4000" i="1" baseline="30000" dirty="0"/>
              </a:p>
              <a:p>
                <a:pPr/>
                <a14:m>
                  <m:oMathPara xmlns:m="http://schemas.openxmlformats.org/officeDocument/2006/math">
                    <m:oMathParaPr>
                      <m:jc m:val="centerGroup"/>
                    </m:oMathParaPr>
                    <m:oMath xmlns:m="http://schemas.openxmlformats.org/officeDocument/2006/math">
                      <m:sSup>
                        <m:sSupPr>
                          <m:ctrlPr>
                            <a:rPr lang="en-IN" sz="2800" i="1" baseline="30000">
                              <a:latin typeface="Cambria Math" panose="02040503050406030204" pitchFamily="18" charset="0"/>
                            </a:rPr>
                          </m:ctrlPr>
                        </m:sSupPr>
                        <m:e>
                          <m:r>
                            <a:rPr lang="en-US" sz="2800" i="1" baseline="30000">
                              <a:latin typeface="Cambria Math" panose="02040503050406030204" pitchFamily="18" charset="0"/>
                            </a:rPr>
                            <m:t>1</m:t>
                          </m:r>
                        </m:e>
                        <m:sup>
                          <m:r>
                            <a:rPr lang="en-US" sz="2800" i="1" baseline="30000">
                              <a:latin typeface="Cambria Math" panose="02040503050406030204" pitchFamily="18" charset="0"/>
                            </a:rPr>
                            <m:t>2</m:t>
                          </m:r>
                        </m:sup>
                      </m:sSup>
                      <m:r>
                        <a:rPr lang="en-US" sz="2800" i="1" baseline="30000">
                          <a:latin typeface="Cambria Math" panose="02040503050406030204" pitchFamily="18" charset="0"/>
                        </a:rPr>
                        <m:t>+ </m:t>
                      </m:r>
                      <m:sSup>
                        <m:sSupPr>
                          <m:ctrlPr>
                            <a:rPr lang="en-IN" sz="2800" i="1" baseline="30000">
                              <a:latin typeface="Cambria Math" panose="02040503050406030204" pitchFamily="18" charset="0"/>
                            </a:rPr>
                          </m:ctrlPr>
                        </m:sSupPr>
                        <m:e>
                          <m:r>
                            <a:rPr lang="en-US" sz="2800" i="1" baseline="30000">
                              <a:latin typeface="Cambria Math" panose="02040503050406030204" pitchFamily="18" charset="0"/>
                            </a:rPr>
                            <m:t>3</m:t>
                          </m:r>
                        </m:e>
                        <m:sup>
                          <m:r>
                            <a:rPr lang="en-US" sz="2800" i="1" baseline="30000">
                              <a:latin typeface="Cambria Math" panose="02040503050406030204" pitchFamily="18" charset="0"/>
                            </a:rPr>
                            <m:t>2</m:t>
                          </m:r>
                        </m:sup>
                      </m:sSup>
                      <m:r>
                        <a:rPr lang="en-US" sz="2800" i="1" baseline="30000">
                          <a:latin typeface="Cambria Math" panose="02040503050406030204" pitchFamily="18" charset="0"/>
                        </a:rPr>
                        <m:t>+…+</m:t>
                      </m:r>
                      <m:sSup>
                        <m:sSupPr>
                          <m:ctrlPr>
                            <a:rPr lang="en-IN" sz="2800" i="1" baseline="30000">
                              <a:latin typeface="Cambria Math" panose="02040503050406030204" pitchFamily="18" charset="0"/>
                            </a:rPr>
                          </m:ctrlPr>
                        </m:sSupPr>
                        <m:e>
                          <m:r>
                            <a:rPr lang="en-US" sz="2800" i="1" baseline="30000">
                              <a:latin typeface="Cambria Math" panose="02040503050406030204" pitchFamily="18" charset="0"/>
                            </a:rPr>
                            <m:t>(2</m:t>
                          </m:r>
                          <m:r>
                            <a:rPr lang="en-US" sz="2800" i="1" baseline="30000">
                              <a:latin typeface="Cambria Math" panose="02040503050406030204" pitchFamily="18" charset="0"/>
                            </a:rPr>
                            <m:t>𝑛</m:t>
                          </m:r>
                          <m:r>
                            <a:rPr lang="en-US" sz="2800" i="1" baseline="30000">
                              <a:latin typeface="Cambria Math" panose="02040503050406030204" pitchFamily="18" charset="0"/>
                            </a:rPr>
                            <m:t>−1)</m:t>
                          </m:r>
                        </m:e>
                        <m:sup>
                          <m:r>
                            <a:rPr lang="en-US" sz="2800" i="1" baseline="30000">
                              <a:latin typeface="Cambria Math" panose="02040503050406030204" pitchFamily="18" charset="0"/>
                            </a:rPr>
                            <m:t>2</m:t>
                          </m:r>
                        </m:sup>
                      </m:sSup>
                      <m:r>
                        <a:rPr lang="en-US" sz="2800" i="1" baseline="30000">
                          <a:latin typeface="Cambria Math" panose="02040503050406030204" pitchFamily="18" charset="0"/>
                        </a:rPr>
                        <m:t>=</m:t>
                      </m:r>
                      <m:f>
                        <m:fPr>
                          <m:ctrlPr>
                            <a:rPr lang="en-IN" sz="2800" i="1">
                              <a:latin typeface="Cambria Math" panose="02040503050406030204" pitchFamily="18" charset="0"/>
                            </a:rPr>
                          </m:ctrlPr>
                        </m:fPr>
                        <m:num>
                          <m:r>
                            <m:rPr>
                              <m:sty m:val="p"/>
                            </m:rPr>
                            <a:rPr lang="en-US" sz="2800">
                              <a:latin typeface="Cambria Math" panose="02040503050406030204" pitchFamily="18" charset="0"/>
                            </a:rPr>
                            <m:t>n</m:t>
                          </m:r>
                          <m:r>
                            <a:rPr lang="en-US" sz="2800">
                              <a:latin typeface="Cambria Math" panose="02040503050406030204" pitchFamily="18" charset="0"/>
                            </a:rPr>
                            <m:t>(2</m:t>
                          </m:r>
                          <m:r>
                            <m:rPr>
                              <m:sty m:val="p"/>
                            </m:rPr>
                            <a:rPr lang="en-US" sz="2800">
                              <a:latin typeface="Cambria Math" panose="02040503050406030204" pitchFamily="18" charset="0"/>
                            </a:rPr>
                            <m:t>n</m:t>
                          </m:r>
                          <m:r>
                            <a:rPr lang="en-US" sz="2800">
                              <a:latin typeface="Cambria Math" panose="02040503050406030204" pitchFamily="18" charset="0"/>
                            </a:rPr>
                            <m:t>+1)(2</m:t>
                          </m:r>
                          <m:r>
                            <m:rPr>
                              <m:sty m:val="p"/>
                            </m:rPr>
                            <a:rPr lang="en-US" sz="2800">
                              <a:latin typeface="Cambria Math" panose="02040503050406030204" pitchFamily="18" charset="0"/>
                            </a:rPr>
                            <m:t>n</m:t>
                          </m:r>
                          <m:r>
                            <a:rPr lang="en-US" sz="2800" i="1">
                              <a:latin typeface="Cambria Math" panose="02040503050406030204" pitchFamily="18" charset="0"/>
                            </a:rPr>
                            <m:t>−</m:t>
                          </m:r>
                          <m:r>
                            <a:rPr lang="en-US" sz="2800">
                              <a:latin typeface="Cambria Math" panose="02040503050406030204" pitchFamily="18" charset="0"/>
                            </a:rPr>
                            <m:t>1)</m:t>
                          </m:r>
                        </m:num>
                        <m:den>
                          <m:r>
                            <a:rPr lang="en-US" sz="2800" i="1">
                              <a:latin typeface="Cambria Math" panose="02040503050406030204" pitchFamily="18" charset="0"/>
                            </a:rPr>
                            <m:t>3</m:t>
                          </m:r>
                        </m:den>
                      </m:f>
                      <m:r>
                        <m:rPr>
                          <m:nor/>
                        </m:rPr>
                        <a:rPr lang="en-US" sz="2800" baseline="30000"/>
                        <m:t> </m:t>
                      </m:r>
                    </m:oMath>
                  </m:oMathPara>
                </a14:m>
                <a:endParaRPr lang="en-IN" sz="2800" dirty="0"/>
              </a:p>
              <a:p>
                <a:endParaRPr lang="en-US" sz="2800" dirty="0"/>
              </a:p>
              <a:p>
                <a:pPr marL="514350" indent="-514350">
                  <a:buAutoNum type="arabicPeriod"/>
                </a:pPr>
                <a:endParaRPr lang="en-IN" sz="2800" dirty="0"/>
              </a:p>
            </p:txBody>
          </p:sp>
        </mc:Choice>
        <mc:Fallback>
          <p:sp>
            <p:nvSpPr>
              <p:cNvPr id="2" name="TextBox 1">
                <a:extLst>
                  <a:ext uri="{FF2B5EF4-FFF2-40B4-BE49-F238E27FC236}">
                    <a16:creationId xmlns:a16="http://schemas.microsoft.com/office/drawing/2014/main" id="{48D33E09-BFA3-E3EC-77BF-0686BBB5DB0B}"/>
                  </a:ext>
                </a:extLst>
              </p:cNvPr>
              <p:cNvSpPr txBox="1">
                <a:spLocks noRot="1" noChangeAspect="1" noMove="1" noResize="1" noEditPoints="1" noAdjustHandles="1" noChangeArrowheads="1" noChangeShapeType="1" noTextEdit="1"/>
              </p:cNvSpPr>
              <p:nvPr/>
            </p:nvSpPr>
            <p:spPr>
              <a:xfrm>
                <a:off x="726510" y="400833"/>
                <a:ext cx="11210794" cy="3498330"/>
              </a:xfrm>
              <a:prstGeom prst="rect">
                <a:avLst/>
              </a:prstGeom>
              <a:blipFill>
                <a:blip r:embed="rId2"/>
                <a:stretch>
                  <a:fillRect l="-1142" t="-1742"/>
                </a:stretch>
              </a:blipFill>
            </p:spPr>
            <p:txBody>
              <a:bodyPr/>
              <a:lstStyle/>
              <a:p>
                <a:r>
                  <a:rPr lang="en-IN">
                    <a:noFill/>
                  </a:rPr>
                  <a:t> </a:t>
                </a:r>
              </a:p>
            </p:txBody>
          </p:sp>
        </mc:Fallback>
      </mc:AlternateContent>
    </p:spTree>
    <p:extLst>
      <p:ext uri="{BB962C8B-B14F-4D97-AF65-F5344CB8AC3E}">
        <p14:creationId xmlns:p14="http://schemas.microsoft.com/office/powerpoint/2010/main" val="4132415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82" name="Rectangle 2">
            <a:extLst>
              <a:ext uri="{FF2B5EF4-FFF2-40B4-BE49-F238E27FC236}">
                <a16:creationId xmlns:a16="http://schemas.microsoft.com/office/drawing/2014/main" id="{CC51C163-C93B-2411-439B-7A28314E48FB}"/>
              </a:ext>
            </a:extLst>
          </p:cNvPr>
          <p:cNvSpPr>
            <a:spLocks noGrp="1" noChangeArrowheads="1"/>
          </p:cNvSpPr>
          <p:nvPr>
            <p:ph type="title"/>
          </p:nvPr>
        </p:nvSpPr>
        <p:spPr>
          <a:xfrm>
            <a:off x="1524000" y="0"/>
            <a:ext cx="9144000" cy="1143000"/>
          </a:xfrm>
        </p:spPr>
        <p:txBody>
          <a:bodyPr/>
          <a:lstStyle/>
          <a:p>
            <a:r>
              <a:rPr lang="en-GB" altLang="en-US" sz="4000"/>
              <a:t>Truth Table Representing Implication</a:t>
            </a:r>
          </a:p>
        </p:txBody>
      </p:sp>
      <p:sp>
        <p:nvSpPr>
          <p:cNvPr id="686083" name="Rectangle 3">
            <a:extLst>
              <a:ext uri="{FF2B5EF4-FFF2-40B4-BE49-F238E27FC236}">
                <a16:creationId xmlns:a16="http://schemas.microsoft.com/office/drawing/2014/main" id="{CE6F759A-53B4-EE59-AD39-C1C4190A2B02}"/>
              </a:ext>
            </a:extLst>
          </p:cNvPr>
          <p:cNvSpPr>
            <a:spLocks noGrp="1" noChangeArrowheads="1"/>
          </p:cNvSpPr>
          <p:nvPr>
            <p:ph type="body" sz="half" idx="1"/>
          </p:nvPr>
        </p:nvSpPr>
        <p:spPr>
          <a:xfrm>
            <a:off x="1331596" y="984885"/>
            <a:ext cx="8950325" cy="3994150"/>
          </a:xfrm>
        </p:spPr>
        <p:txBody>
          <a:bodyPr/>
          <a:lstStyle/>
          <a:p>
            <a:r>
              <a:rPr lang="en-GB" altLang="en-US" dirty="0"/>
              <a:t>If viewed as a logic operation, p </a:t>
            </a:r>
            <a:r>
              <a:rPr lang="en-GB" altLang="en-US" dirty="0">
                <a:sym typeface="Symbol" panose="05050102010706020507" pitchFamily="18" charset="2"/>
              </a:rPr>
              <a:t></a:t>
            </a:r>
            <a:r>
              <a:rPr lang="en-GB" altLang="en-US" dirty="0"/>
              <a:t> q can only be evaluated as false if</a:t>
            </a:r>
            <a:r>
              <a:rPr lang="en-GB" altLang="en-US" b="1" i="1" dirty="0"/>
              <a:t> p is true and q is false</a:t>
            </a:r>
            <a:endParaRPr lang="en-US" altLang="en-US" dirty="0"/>
          </a:p>
          <a:p>
            <a:r>
              <a:rPr lang="en-GB" altLang="en-US" dirty="0"/>
              <a:t>This does not say that</a:t>
            </a:r>
            <a:r>
              <a:rPr lang="en-GB" altLang="en-US" i="1" dirty="0"/>
              <a:t> p </a:t>
            </a:r>
            <a:r>
              <a:rPr lang="en-GB" altLang="en-US" dirty="0"/>
              <a:t>causes </a:t>
            </a:r>
            <a:r>
              <a:rPr lang="en-GB" altLang="en-US" i="1" dirty="0"/>
              <a:t>q</a:t>
            </a:r>
          </a:p>
          <a:p>
            <a:r>
              <a:rPr lang="en-US" altLang="en-US" dirty="0"/>
              <a:t>“A false hypothesis implies any conclusion”</a:t>
            </a:r>
          </a:p>
          <a:p>
            <a:endParaRPr lang="en-US" altLang="en-US" dirty="0"/>
          </a:p>
          <a:p>
            <a:r>
              <a:rPr lang="en-GB" altLang="en-US" dirty="0"/>
              <a:t>Truth table			 </a:t>
            </a:r>
          </a:p>
          <a:p>
            <a:pPr marL="3657600" lvl="8" indent="0">
              <a:buNone/>
            </a:pPr>
            <a:r>
              <a:rPr lang="en-GB" altLang="en-US" dirty="0"/>
              <a:t>                Hypothesis      Conclusion</a:t>
            </a:r>
            <a:endParaRPr lang="en-US" altLang="en-US" dirty="0"/>
          </a:p>
        </p:txBody>
      </p:sp>
      <p:graphicFrame>
        <p:nvGraphicFramePr>
          <p:cNvPr id="686183" name="Group 103">
            <a:extLst>
              <a:ext uri="{FF2B5EF4-FFF2-40B4-BE49-F238E27FC236}">
                <a16:creationId xmlns:a16="http://schemas.microsoft.com/office/drawing/2014/main" id="{1593EFE3-6957-2F5D-4336-3098C4E00A0D}"/>
              </a:ext>
            </a:extLst>
          </p:cNvPr>
          <p:cNvGraphicFramePr>
            <a:graphicFrameLocks noGrp="1"/>
          </p:cNvGraphicFramePr>
          <p:nvPr>
            <p:ph sz="half" idx="2"/>
            <p:extLst>
              <p:ext uri="{D42A27DB-BD31-4B8C-83A1-F6EECF244321}">
                <p14:modId xmlns:p14="http://schemas.microsoft.com/office/powerpoint/2010/main" val="2408237312"/>
              </p:ext>
            </p:extLst>
          </p:nvPr>
        </p:nvGraphicFramePr>
        <p:xfrm>
          <a:off x="5929313" y="3997960"/>
          <a:ext cx="4038600" cy="2590800"/>
        </p:xfrm>
        <a:graphic>
          <a:graphicData uri="http://schemas.openxmlformats.org/drawingml/2006/table">
            <a:tbl>
              <a:tblPr/>
              <a:tblGrid>
                <a:gridCol w="1346200">
                  <a:extLst>
                    <a:ext uri="{9D8B030D-6E8A-4147-A177-3AD203B41FA5}">
                      <a16:colId xmlns:a16="http://schemas.microsoft.com/office/drawing/2014/main" val="444701959"/>
                    </a:ext>
                  </a:extLst>
                </a:gridCol>
                <a:gridCol w="1492567">
                  <a:extLst>
                    <a:ext uri="{9D8B030D-6E8A-4147-A177-3AD203B41FA5}">
                      <a16:colId xmlns:a16="http://schemas.microsoft.com/office/drawing/2014/main" val="1136756452"/>
                    </a:ext>
                  </a:extLst>
                </a:gridCol>
                <a:gridCol w="1199833">
                  <a:extLst>
                    <a:ext uri="{9D8B030D-6E8A-4147-A177-3AD203B41FA5}">
                      <a16:colId xmlns:a16="http://schemas.microsoft.com/office/drawing/2014/main" val="1768118726"/>
                    </a:ext>
                  </a:extLst>
                </a:gridCol>
              </a:tblGrid>
              <a:tr h="481013">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1" u="none" strike="noStrike" cap="none" normalizeH="0" baseline="0">
                          <a:ln>
                            <a:noFill/>
                          </a:ln>
                          <a:solidFill>
                            <a:schemeClr val="tx1"/>
                          </a:solidFill>
                          <a:effectLst/>
                          <a:latin typeface="Arial" panose="020B0604020202020204" pitchFamily="34" charset="0"/>
                        </a:rPr>
                        <a:t>p</a:t>
                      </a:r>
                    </a:p>
                  </a:txBody>
                  <a:tcPr horzOverflow="overflow">
                    <a:lnL cap="flat">
                      <a:noFill/>
                    </a:lnL>
                    <a:lnR>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1" u="none" strike="noStrike" cap="none" normalizeH="0" baseline="0">
                          <a:ln>
                            <a:noFill/>
                          </a:ln>
                          <a:solidFill>
                            <a:schemeClr val="tx1"/>
                          </a:solidFill>
                          <a:effectLst/>
                          <a:latin typeface="Arial" panose="020B0604020202020204" pitchFamily="34" charset="0"/>
                        </a:rPr>
                        <a:t>q</a:t>
                      </a:r>
                    </a:p>
                  </a:txBody>
                  <a:tcPr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1" u="none" strike="noStrike" cap="none" normalizeH="0" baseline="0">
                          <a:ln>
                            <a:noFill/>
                          </a:ln>
                          <a:solidFill>
                            <a:schemeClr val="tx1"/>
                          </a:solidFill>
                          <a:effectLst/>
                          <a:latin typeface="Arial" panose="020B0604020202020204" pitchFamily="34" charset="0"/>
                        </a:rPr>
                        <a:t>p </a:t>
                      </a:r>
                      <a:r>
                        <a:rPr kumimoji="0" lang="en-GB" altLang="en-US" sz="2800" b="0" i="1" u="none" strike="noStrike" cap="none" normalizeH="0" baseline="0">
                          <a:ln>
                            <a:noFill/>
                          </a:ln>
                          <a:solidFill>
                            <a:schemeClr val="tx1"/>
                          </a:solidFill>
                          <a:effectLst/>
                          <a:latin typeface="Arial" panose="020B0604020202020204" pitchFamily="34" charset="0"/>
                          <a:sym typeface="Symbol" panose="05050102010706020507" pitchFamily="18" charset="2"/>
                        </a:rPr>
                        <a:t> q</a:t>
                      </a:r>
                      <a:endParaRPr kumimoji="0" lang="en-US" altLang="en-US" sz="2800" b="0" i="1" u="none" strike="noStrike" cap="none" normalizeH="0" baseline="0">
                        <a:ln>
                          <a:noFill/>
                        </a:ln>
                        <a:solidFill>
                          <a:schemeClr val="tx1"/>
                        </a:solidFill>
                        <a:effectLst/>
                        <a:latin typeface="Arial" panose="020B0604020202020204" pitchFamily="34" charset="0"/>
                        <a:sym typeface="Symbol" panose="05050102010706020507" pitchFamily="18" charset="2"/>
                      </a:endParaRPr>
                    </a:p>
                  </a:txBody>
                  <a:tcPr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26129754"/>
                  </a:ext>
                </a:extLst>
              </a:tr>
              <a:tr h="481013">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Arial" panose="020B0604020202020204" pitchFamily="34" charset="0"/>
                        </a:rPr>
                        <a:t>T</a:t>
                      </a:r>
                    </a:p>
                  </a:txBody>
                  <a:tcPr horzOverflow="overflow">
                    <a:lnL cap="flat">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Arial" panose="020B0604020202020204" pitchFamily="34" charset="0"/>
                        </a:rPr>
                        <a:t>T</a:t>
                      </a: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Arial" panose="020B0604020202020204" pitchFamily="34" charset="0"/>
                        </a:rPr>
                        <a:t>T</a:t>
                      </a: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33012261"/>
                  </a:ext>
                </a:extLst>
              </a:tr>
              <a:tr h="481013">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1" i="0" u="none" strike="noStrike" cap="none" normalizeH="0" baseline="0" dirty="0">
                          <a:ln>
                            <a:noFill/>
                          </a:ln>
                          <a:solidFill>
                            <a:schemeClr val="tx1"/>
                          </a:solidFill>
                          <a:effectLst/>
                          <a:latin typeface="Arial" panose="020B0604020202020204" pitchFamily="34" charset="0"/>
                        </a:rPr>
                        <a:t>T</a:t>
                      </a:r>
                    </a:p>
                  </a:txBody>
                  <a:tcPr horzOverflow="overflow">
                    <a:lnL cap="flat">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1" i="0" u="none" strike="noStrike" cap="none" normalizeH="0" baseline="0" dirty="0">
                          <a:ln>
                            <a:noFill/>
                          </a:ln>
                          <a:solidFill>
                            <a:schemeClr val="tx1"/>
                          </a:solidFill>
                          <a:effectLst/>
                          <a:latin typeface="Arial" panose="020B0604020202020204" pitchFamily="34" charset="0"/>
                        </a:rPr>
                        <a:t>F</a:t>
                      </a: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1" i="0" u="none" strike="noStrike" cap="none" normalizeH="0" baseline="0" dirty="0">
                          <a:ln>
                            <a:noFill/>
                          </a:ln>
                          <a:solidFill>
                            <a:schemeClr val="tx1"/>
                          </a:solidFill>
                          <a:effectLst/>
                          <a:latin typeface="Arial" panose="020B0604020202020204" pitchFamily="34" charset="0"/>
                        </a:rPr>
                        <a:t>F</a:t>
                      </a: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41857366"/>
                  </a:ext>
                </a:extLst>
              </a:tr>
              <a:tr h="481013">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Arial" panose="020B0604020202020204" pitchFamily="34" charset="0"/>
                        </a:rPr>
                        <a:t>F</a:t>
                      </a:r>
                    </a:p>
                  </a:txBody>
                  <a:tcPr horzOverflow="overflow">
                    <a:lnL cap="flat">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Arial" panose="020B0604020202020204" pitchFamily="34" charset="0"/>
                        </a:rPr>
                        <a:t>T</a:t>
                      </a: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Arial" panose="020B0604020202020204" pitchFamily="34" charset="0"/>
                        </a:rPr>
                        <a:t>T</a:t>
                      </a: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31086198"/>
                  </a:ext>
                </a:extLst>
              </a:tr>
              <a:tr h="481013">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panose="020B0604020202020204" pitchFamily="34" charset="0"/>
                        </a:rPr>
                        <a:t>F</a:t>
                      </a:r>
                    </a:p>
                  </a:txBody>
                  <a:tcPr horzOverflow="overflow">
                    <a:lnL cap="flat">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Arial" panose="020B0604020202020204" pitchFamily="34" charset="0"/>
                        </a:rPr>
                        <a:t>F</a:t>
                      </a: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panose="020B0604020202020204" pitchFamily="34" charset="0"/>
                        </a:rPr>
                        <a:t>T</a:t>
                      </a: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237613507"/>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5477B2F-D953-9CE1-8464-3316DAB32248}"/>
              </a:ext>
            </a:extLst>
          </p:cNvPr>
          <p:cNvSpPr txBox="1"/>
          <p:nvPr/>
        </p:nvSpPr>
        <p:spPr>
          <a:xfrm>
            <a:off x="995680" y="636955"/>
            <a:ext cx="9479280" cy="5755422"/>
          </a:xfrm>
          <a:prstGeom prst="rect">
            <a:avLst/>
          </a:prstGeom>
          <a:noFill/>
        </p:spPr>
        <p:txBody>
          <a:bodyPr wrap="square">
            <a:spAutoFit/>
          </a:bodyPr>
          <a:lstStyle/>
          <a:p>
            <a:r>
              <a:rPr lang="en-US" sz="2800" b="1" dirty="0"/>
              <a:t>The logical implication can be expressed in various ways, which are described as follows:</a:t>
            </a:r>
          </a:p>
          <a:p>
            <a:pPr marL="342900" indent="-342900">
              <a:buFont typeface="Arial" panose="020B0604020202020204" pitchFamily="34" charset="0"/>
              <a:buChar char="•"/>
            </a:pPr>
            <a:r>
              <a:rPr lang="en-US" sz="2400" dirty="0"/>
              <a:t>If p then q</a:t>
            </a:r>
          </a:p>
          <a:p>
            <a:pPr marL="342900" indent="-342900">
              <a:buFont typeface="Arial" panose="020B0604020202020204" pitchFamily="34" charset="0"/>
              <a:buChar char="•"/>
            </a:pPr>
            <a:r>
              <a:rPr lang="en-US" sz="2400" dirty="0"/>
              <a:t>If p, q</a:t>
            </a:r>
          </a:p>
          <a:p>
            <a:pPr marL="342900" indent="-342900">
              <a:buFont typeface="Arial" panose="020B0604020202020204" pitchFamily="34" charset="0"/>
              <a:buChar char="•"/>
            </a:pPr>
            <a:r>
              <a:rPr lang="en-US" sz="2400" dirty="0"/>
              <a:t>q when p</a:t>
            </a:r>
          </a:p>
          <a:p>
            <a:pPr marL="342900" indent="-342900">
              <a:buFont typeface="Arial" panose="020B0604020202020204" pitchFamily="34" charset="0"/>
              <a:buChar char="•"/>
            </a:pPr>
            <a:r>
              <a:rPr lang="en-US" sz="2400" dirty="0"/>
              <a:t>q only if P</a:t>
            </a:r>
          </a:p>
          <a:p>
            <a:pPr marL="342900" indent="-342900">
              <a:buFont typeface="Arial" panose="020B0604020202020204" pitchFamily="34" charset="0"/>
              <a:buChar char="•"/>
            </a:pPr>
            <a:r>
              <a:rPr lang="en-US" sz="2400" dirty="0"/>
              <a:t>q unless ~p</a:t>
            </a:r>
          </a:p>
          <a:p>
            <a:pPr marL="342900" indent="-342900">
              <a:buFont typeface="Arial" panose="020B0604020202020204" pitchFamily="34" charset="0"/>
              <a:buChar char="•"/>
            </a:pPr>
            <a:r>
              <a:rPr lang="en-US" sz="2400" dirty="0"/>
              <a:t>q whenever p</a:t>
            </a:r>
          </a:p>
          <a:p>
            <a:pPr marL="342900" indent="-342900">
              <a:buFont typeface="Arial" panose="020B0604020202020204" pitchFamily="34" charset="0"/>
              <a:buChar char="•"/>
            </a:pPr>
            <a:r>
              <a:rPr lang="en-US" sz="2400" dirty="0"/>
              <a:t>p is a sufficient condition for q</a:t>
            </a:r>
          </a:p>
          <a:p>
            <a:pPr marL="342900" indent="-342900">
              <a:buFont typeface="Arial" panose="020B0604020202020204" pitchFamily="34" charset="0"/>
              <a:buChar char="•"/>
            </a:pPr>
            <a:r>
              <a:rPr lang="en-US" sz="2400" dirty="0"/>
              <a:t>q follow p</a:t>
            </a:r>
          </a:p>
          <a:p>
            <a:pPr marL="342900" indent="-342900">
              <a:buFont typeface="Arial" panose="020B0604020202020204" pitchFamily="34" charset="0"/>
              <a:buChar char="•"/>
            </a:pPr>
            <a:r>
              <a:rPr lang="en-US" sz="2400" dirty="0"/>
              <a:t>p implies q</a:t>
            </a:r>
          </a:p>
          <a:p>
            <a:pPr marL="342900" indent="-342900">
              <a:buFont typeface="Arial" panose="020B0604020202020204" pitchFamily="34" charset="0"/>
              <a:buChar char="•"/>
            </a:pPr>
            <a:r>
              <a:rPr lang="en-US" sz="2400" dirty="0"/>
              <a:t>A necessary condition for p is q</a:t>
            </a:r>
          </a:p>
          <a:p>
            <a:pPr marL="342900" indent="-342900">
              <a:buFont typeface="Arial" panose="020B0604020202020204" pitchFamily="34" charset="0"/>
              <a:buChar char="•"/>
            </a:pPr>
            <a:r>
              <a:rPr lang="en-US" sz="2400" dirty="0"/>
              <a:t>q if p</a:t>
            </a:r>
          </a:p>
          <a:p>
            <a:pPr marL="342900" indent="-342900">
              <a:buFont typeface="Arial" panose="020B0604020202020204" pitchFamily="34" charset="0"/>
              <a:buChar char="•"/>
            </a:pPr>
            <a:r>
              <a:rPr lang="en-US" sz="2400" dirty="0"/>
              <a:t>q is necessary for p</a:t>
            </a:r>
          </a:p>
          <a:p>
            <a:pPr marL="342900" indent="-342900">
              <a:buFont typeface="Arial" panose="020B0604020202020204" pitchFamily="34" charset="0"/>
              <a:buChar char="•"/>
            </a:pPr>
            <a:r>
              <a:rPr lang="en-US" sz="2400" dirty="0"/>
              <a:t>p is a necessary condition for q</a:t>
            </a:r>
            <a:endParaRPr lang="en-IN" sz="2400" dirty="0"/>
          </a:p>
        </p:txBody>
      </p:sp>
    </p:spTree>
    <p:extLst>
      <p:ext uri="{BB962C8B-B14F-4D97-AF65-F5344CB8AC3E}">
        <p14:creationId xmlns:p14="http://schemas.microsoft.com/office/powerpoint/2010/main" val="898927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418" name="Rectangle 2">
            <a:extLst>
              <a:ext uri="{FF2B5EF4-FFF2-40B4-BE49-F238E27FC236}">
                <a16:creationId xmlns:a16="http://schemas.microsoft.com/office/drawing/2014/main" id="{678BE79D-A92A-0EC2-730D-0778C8C90D81}"/>
              </a:ext>
            </a:extLst>
          </p:cNvPr>
          <p:cNvSpPr>
            <a:spLocks noGrp="1" noChangeArrowheads="1"/>
          </p:cNvSpPr>
          <p:nvPr>
            <p:ph type="title"/>
          </p:nvPr>
        </p:nvSpPr>
        <p:spPr/>
        <p:txBody>
          <a:bodyPr/>
          <a:lstStyle/>
          <a:p>
            <a:r>
              <a:rPr lang="en-GB" altLang="en-US" sz="4000"/>
              <a:t>Examples where </a:t>
            </a:r>
            <a:r>
              <a:rPr lang="en-GB" altLang="en-US" sz="4000" i="1"/>
              <a:t>p </a:t>
            </a:r>
            <a:r>
              <a:rPr lang="en-GB" altLang="en-US" sz="4000" i="1">
                <a:sym typeface="Symbol" panose="05050102010706020507" pitchFamily="18" charset="2"/>
              </a:rPr>
              <a:t></a:t>
            </a:r>
            <a:r>
              <a:rPr lang="en-GB" altLang="en-US" sz="4000" i="1"/>
              <a:t> q</a:t>
            </a:r>
            <a:r>
              <a:rPr lang="en-GB" altLang="en-US" sz="4000"/>
              <a:t> is viewed as a logic operation</a:t>
            </a:r>
          </a:p>
        </p:txBody>
      </p:sp>
      <p:sp>
        <p:nvSpPr>
          <p:cNvPr id="700419" name="Rectangle 3">
            <a:extLst>
              <a:ext uri="{FF2B5EF4-FFF2-40B4-BE49-F238E27FC236}">
                <a16:creationId xmlns:a16="http://schemas.microsoft.com/office/drawing/2014/main" id="{3433B166-C943-CFE4-DEA7-7B21894F125C}"/>
              </a:ext>
            </a:extLst>
          </p:cNvPr>
          <p:cNvSpPr>
            <a:spLocks noGrp="1" noChangeArrowheads="1"/>
          </p:cNvSpPr>
          <p:nvPr>
            <p:ph type="body" idx="1"/>
          </p:nvPr>
        </p:nvSpPr>
        <p:spPr/>
        <p:txBody>
          <a:bodyPr/>
          <a:lstStyle/>
          <a:p>
            <a:r>
              <a:rPr lang="en-GB" altLang="en-US"/>
              <a:t>If</a:t>
            </a:r>
            <a:r>
              <a:rPr lang="en-GB" altLang="en-US" i="1"/>
              <a:t> p </a:t>
            </a:r>
            <a:r>
              <a:rPr lang="en-GB" altLang="en-US"/>
              <a:t>is false, then any</a:t>
            </a:r>
            <a:r>
              <a:rPr lang="en-GB" altLang="en-US" i="1"/>
              <a:t> q </a:t>
            </a:r>
            <a:r>
              <a:rPr lang="en-GB" altLang="en-US"/>
              <a:t>supports</a:t>
            </a:r>
            <a:r>
              <a:rPr lang="en-GB" altLang="en-US" i="1"/>
              <a:t> p </a:t>
            </a:r>
            <a:r>
              <a:rPr lang="en-GB" altLang="en-US">
                <a:sym typeface="Symbol" panose="05050102010706020507" pitchFamily="18" charset="2"/>
              </a:rPr>
              <a:t></a:t>
            </a:r>
            <a:r>
              <a:rPr lang="en-GB" altLang="en-US" i="1"/>
              <a:t> q </a:t>
            </a:r>
            <a:r>
              <a:rPr lang="en-GB" altLang="en-US"/>
              <a:t>is true.</a:t>
            </a:r>
          </a:p>
          <a:p>
            <a:pPr lvl="1"/>
            <a:r>
              <a:rPr lang="en-GB" altLang="en-US"/>
              <a:t>False </a:t>
            </a:r>
            <a:r>
              <a:rPr lang="en-GB" altLang="en-US">
                <a:sym typeface="Symbol" panose="05050102010706020507" pitchFamily="18" charset="2"/>
              </a:rPr>
              <a:t> True = True</a:t>
            </a:r>
          </a:p>
          <a:p>
            <a:pPr lvl="1"/>
            <a:r>
              <a:rPr lang="en-GB" altLang="en-US">
                <a:sym typeface="Symbol" panose="05050102010706020507" pitchFamily="18" charset="2"/>
              </a:rPr>
              <a:t>False</a:t>
            </a:r>
            <a:r>
              <a:rPr lang="en-GB" altLang="en-US"/>
              <a:t> </a:t>
            </a:r>
            <a:r>
              <a:rPr lang="en-GB" altLang="en-US">
                <a:sym typeface="Symbol" panose="05050102010706020507" pitchFamily="18" charset="2"/>
              </a:rPr>
              <a:t> False = True</a:t>
            </a:r>
            <a:endParaRPr lang="en-US" altLang="en-US"/>
          </a:p>
          <a:p>
            <a:r>
              <a:rPr lang="en-GB" altLang="en-US"/>
              <a:t>If “2+2=5” then “I am the king of England” is true</a:t>
            </a:r>
            <a:endParaRPr lang="en-US"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a:extLst>
              <a:ext uri="{FF2B5EF4-FFF2-40B4-BE49-F238E27FC236}">
                <a16:creationId xmlns:a16="http://schemas.microsoft.com/office/drawing/2014/main" id="{D00A24CD-BA15-0CC8-3C16-D2D5BB108134}"/>
              </a:ext>
            </a:extLst>
          </p:cNvPr>
          <p:cNvSpPr>
            <a:spLocks noGrp="1" noChangeArrowheads="1"/>
          </p:cNvSpPr>
          <p:nvPr>
            <p:ph type="title"/>
          </p:nvPr>
        </p:nvSpPr>
        <p:spPr/>
        <p:txBody>
          <a:bodyPr/>
          <a:lstStyle/>
          <a:p>
            <a:r>
              <a:rPr lang="en-GB" altLang="en-US"/>
              <a:t>Converse and contrapositive</a:t>
            </a:r>
            <a:endParaRPr lang="en-US" altLang="en-US"/>
          </a:p>
        </p:txBody>
      </p:sp>
      <p:sp>
        <p:nvSpPr>
          <p:cNvPr id="687107" name="Rectangle 3">
            <a:extLst>
              <a:ext uri="{FF2B5EF4-FFF2-40B4-BE49-F238E27FC236}">
                <a16:creationId xmlns:a16="http://schemas.microsoft.com/office/drawing/2014/main" id="{62805D96-BE42-13C4-CE4B-9B81DFBF3E95}"/>
              </a:ext>
            </a:extLst>
          </p:cNvPr>
          <p:cNvSpPr>
            <a:spLocks noGrp="1" noChangeArrowheads="1"/>
          </p:cNvSpPr>
          <p:nvPr>
            <p:ph type="body" idx="1"/>
          </p:nvPr>
        </p:nvSpPr>
        <p:spPr/>
        <p:txBody>
          <a:bodyPr/>
          <a:lstStyle/>
          <a:p>
            <a:r>
              <a:rPr lang="en-GB" altLang="en-US"/>
              <a:t>The converse of</a:t>
            </a:r>
            <a:r>
              <a:rPr lang="en-GB" altLang="en-US" i="1"/>
              <a:t> p </a:t>
            </a:r>
            <a:r>
              <a:rPr lang="en-GB" altLang="en-US">
                <a:sym typeface="Symbol" panose="05050102010706020507" pitchFamily="18" charset="2"/>
              </a:rPr>
              <a:t></a:t>
            </a:r>
            <a:r>
              <a:rPr lang="en-GB" altLang="en-US" i="1"/>
              <a:t> q </a:t>
            </a:r>
            <a:r>
              <a:rPr lang="en-GB" altLang="en-US"/>
              <a:t>is the implication that</a:t>
            </a:r>
            <a:r>
              <a:rPr lang="en-GB" altLang="en-US" i="1"/>
              <a:t> q </a:t>
            </a:r>
            <a:r>
              <a:rPr lang="en-GB" altLang="en-US">
                <a:sym typeface="Symbol" panose="05050102010706020507" pitchFamily="18" charset="2"/>
              </a:rPr>
              <a:t></a:t>
            </a:r>
            <a:r>
              <a:rPr lang="en-GB" altLang="en-US"/>
              <a:t> </a:t>
            </a:r>
            <a:r>
              <a:rPr lang="en-GB" altLang="en-US" i="1"/>
              <a:t>p</a:t>
            </a:r>
            <a:endParaRPr lang="en-US" altLang="en-US"/>
          </a:p>
          <a:p>
            <a:r>
              <a:rPr lang="en-GB" altLang="en-US"/>
              <a:t>The contrapositive of</a:t>
            </a:r>
            <a:r>
              <a:rPr lang="en-GB" altLang="en-US" i="1"/>
              <a:t> p </a:t>
            </a:r>
            <a:r>
              <a:rPr lang="en-GB" altLang="en-US">
                <a:sym typeface="Symbol" panose="05050102010706020507" pitchFamily="18" charset="2"/>
              </a:rPr>
              <a:t></a:t>
            </a:r>
            <a:r>
              <a:rPr lang="en-GB" altLang="en-US" i="1"/>
              <a:t> q </a:t>
            </a:r>
            <a:r>
              <a:rPr lang="en-GB" altLang="en-US"/>
              <a:t>is the implication that ~</a:t>
            </a:r>
            <a:r>
              <a:rPr lang="en-GB" altLang="en-US" i="1"/>
              <a:t>q</a:t>
            </a:r>
            <a:r>
              <a:rPr lang="en-GB" altLang="en-US"/>
              <a:t> </a:t>
            </a:r>
            <a:r>
              <a:rPr lang="en-GB" altLang="en-US">
                <a:sym typeface="Symbol" panose="05050102010706020507" pitchFamily="18" charset="2"/>
              </a:rPr>
              <a:t></a:t>
            </a:r>
            <a:r>
              <a:rPr lang="en-GB" altLang="en-US"/>
              <a:t> ~</a:t>
            </a:r>
            <a:r>
              <a:rPr lang="en-GB" altLang="en-US" i="1"/>
              <a:t>p</a:t>
            </a:r>
          </a:p>
        </p:txBody>
      </p:sp>
      <p:sp>
        <p:nvSpPr>
          <p:cNvPr id="2" name="Rectangle 3">
            <a:extLst>
              <a:ext uri="{FF2B5EF4-FFF2-40B4-BE49-F238E27FC236}">
                <a16:creationId xmlns:a16="http://schemas.microsoft.com/office/drawing/2014/main" id="{D3CE0D09-96BA-F8D0-98C0-19D7B29C6508}"/>
              </a:ext>
            </a:extLst>
          </p:cNvPr>
          <p:cNvSpPr txBox="1">
            <a:spLocks noChangeArrowheads="1"/>
          </p:cNvSpPr>
          <p:nvPr/>
        </p:nvSpPr>
        <p:spPr>
          <a:xfrm>
            <a:off x="614680" y="3278505"/>
            <a:ext cx="10515600" cy="25939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None/>
            </a:pPr>
            <a:r>
              <a:rPr lang="en-GB" altLang="en-US" dirty="0"/>
              <a:t>	Example:  What is the converse and contrapositive of </a:t>
            </a:r>
            <a:r>
              <a:rPr lang="en-GB" altLang="en-US" i="1" dirty="0"/>
              <a:t>p</a:t>
            </a:r>
            <a:r>
              <a:rPr lang="en-GB" altLang="en-US" dirty="0"/>
              <a:t>: "it is raining" and </a:t>
            </a:r>
            <a:r>
              <a:rPr lang="en-GB" altLang="en-US" i="1" dirty="0"/>
              <a:t>q</a:t>
            </a:r>
            <a:r>
              <a:rPr lang="en-GB" altLang="en-US" dirty="0"/>
              <a:t>: I get wet?</a:t>
            </a:r>
            <a:endParaRPr lang="en-US" altLang="en-US" dirty="0"/>
          </a:p>
          <a:p>
            <a:pPr lvl="1"/>
            <a:r>
              <a:rPr lang="en-GB" altLang="en-US" dirty="0"/>
              <a:t>Implication: If it is raining, then I get wet.</a:t>
            </a:r>
          </a:p>
          <a:p>
            <a:pPr lvl="1"/>
            <a:r>
              <a:rPr lang="en-GB" altLang="en-US" dirty="0"/>
              <a:t>Converse:  If I get wet, then it is raining.</a:t>
            </a:r>
            <a:endParaRPr lang="en-US" altLang="en-US" dirty="0"/>
          </a:p>
          <a:p>
            <a:pPr lvl="1"/>
            <a:r>
              <a:rPr lang="en-GB" altLang="en-US" dirty="0"/>
              <a:t>Contrapositive:  If I do not get wet, then it is not raining.</a:t>
            </a:r>
            <a:endParaRPr lang="en-US"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9154" name="Rectangle 2">
            <a:extLst>
              <a:ext uri="{FF2B5EF4-FFF2-40B4-BE49-F238E27FC236}">
                <a16:creationId xmlns:a16="http://schemas.microsoft.com/office/drawing/2014/main" id="{E73013A1-0746-11BC-183E-4B3BC67272FF}"/>
              </a:ext>
            </a:extLst>
          </p:cNvPr>
          <p:cNvSpPr>
            <a:spLocks noGrp="1" noChangeArrowheads="1"/>
          </p:cNvSpPr>
          <p:nvPr>
            <p:ph type="title"/>
          </p:nvPr>
        </p:nvSpPr>
        <p:spPr>
          <a:xfrm>
            <a:off x="838200" y="148430"/>
            <a:ext cx="10515600" cy="1325563"/>
          </a:xfrm>
        </p:spPr>
        <p:txBody>
          <a:bodyPr/>
          <a:lstStyle/>
          <a:p>
            <a:r>
              <a:rPr lang="en-GB" altLang="en-US" dirty="0"/>
              <a:t>Equivalence or biconditional</a:t>
            </a:r>
            <a:endParaRPr lang="en-US" altLang="en-US" dirty="0"/>
          </a:p>
        </p:txBody>
      </p:sp>
      <p:sp>
        <p:nvSpPr>
          <p:cNvPr id="689155" name="Rectangle 3">
            <a:extLst>
              <a:ext uri="{FF2B5EF4-FFF2-40B4-BE49-F238E27FC236}">
                <a16:creationId xmlns:a16="http://schemas.microsoft.com/office/drawing/2014/main" id="{1E7D2DFB-3333-B429-30C1-AE488D2AB5B6}"/>
              </a:ext>
            </a:extLst>
          </p:cNvPr>
          <p:cNvSpPr>
            <a:spLocks noGrp="1" noChangeArrowheads="1"/>
          </p:cNvSpPr>
          <p:nvPr>
            <p:ph type="body" idx="1"/>
          </p:nvPr>
        </p:nvSpPr>
        <p:spPr>
          <a:xfrm>
            <a:off x="650239" y="1337945"/>
            <a:ext cx="10515600" cy="4351338"/>
          </a:xfrm>
        </p:spPr>
        <p:txBody>
          <a:bodyPr/>
          <a:lstStyle/>
          <a:p>
            <a:r>
              <a:rPr lang="en-GB" altLang="en-US" dirty="0"/>
              <a:t>If</a:t>
            </a:r>
            <a:r>
              <a:rPr lang="en-GB" altLang="en-US" i="1" dirty="0"/>
              <a:t> p </a:t>
            </a:r>
            <a:r>
              <a:rPr lang="en-GB" altLang="en-US" dirty="0"/>
              <a:t>and</a:t>
            </a:r>
            <a:r>
              <a:rPr lang="en-GB" altLang="en-US" i="1" dirty="0"/>
              <a:t> q </a:t>
            </a:r>
            <a:r>
              <a:rPr lang="en-GB" altLang="en-US" dirty="0"/>
              <a:t>are statements, the compound statement</a:t>
            </a:r>
            <a:r>
              <a:rPr lang="en-GB" altLang="en-US" i="1" dirty="0"/>
              <a:t> </a:t>
            </a:r>
            <a:r>
              <a:rPr lang="en-GB" altLang="en-US" b="1" i="1" dirty="0"/>
              <a:t>p if and only if q </a:t>
            </a:r>
            <a:r>
              <a:rPr lang="en-GB" altLang="en-US" dirty="0"/>
              <a:t>is called an </a:t>
            </a:r>
            <a:r>
              <a:rPr lang="en-GB" altLang="en-US" b="1" i="1" dirty="0"/>
              <a:t>equivalence</a:t>
            </a:r>
            <a:r>
              <a:rPr lang="en-GB" altLang="en-US" dirty="0"/>
              <a:t> or </a:t>
            </a:r>
            <a:r>
              <a:rPr lang="en-GB" altLang="en-US" b="1" i="1" dirty="0"/>
              <a:t>biconditional</a:t>
            </a:r>
            <a:endParaRPr lang="en-US" altLang="en-US" dirty="0"/>
          </a:p>
          <a:p>
            <a:r>
              <a:rPr lang="en-GB" altLang="en-US" dirty="0"/>
              <a:t>Denoted</a:t>
            </a:r>
            <a:r>
              <a:rPr lang="en-GB" altLang="en-US" i="1" dirty="0"/>
              <a:t> p </a:t>
            </a:r>
            <a:r>
              <a:rPr lang="en-GB" altLang="en-US" dirty="0">
                <a:sym typeface="Symbol" panose="05050102010706020507" pitchFamily="18" charset="2"/>
              </a:rPr>
              <a:t></a:t>
            </a:r>
            <a:r>
              <a:rPr lang="en-GB" altLang="en-US" dirty="0"/>
              <a:t> </a:t>
            </a:r>
            <a:r>
              <a:rPr lang="en-GB" altLang="en-US" i="1" dirty="0"/>
              <a:t>q</a:t>
            </a:r>
            <a:endParaRPr lang="en-US" altLang="en-US" dirty="0"/>
          </a:p>
        </p:txBody>
      </p:sp>
      <p:sp>
        <p:nvSpPr>
          <p:cNvPr id="690179" name="Rectangle 3">
            <a:extLst>
              <a:ext uri="{FF2B5EF4-FFF2-40B4-BE49-F238E27FC236}">
                <a16:creationId xmlns:a16="http://schemas.microsoft.com/office/drawing/2014/main" id="{B95E49A0-C9F2-AA84-4A89-B3E37498434D}"/>
              </a:ext>
            </a:extLst>
          </p:cNvPr>
          <p:cNvSpPr txBox="1">
            <a:spLocks noChangeArrowheads="1"/>
          </p:cNvSpPr>
          <p:nvPr/>
        </p:nvSpPr>
        <p:spPr>
          <a:xfrm>
            <a:off x="838199" y="2813050"/>
            <a:ext cx="10139679" cy="17907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altLang="en-US" dirty="0"/>
              <a:t>The only time that the expression can be evaluated as true is, if both statements, p and q, are true or when both statements, p and q are false</a:t>
            </a:r>
            <a:endParaRPr lang="en-US" altLang="en-US" dirty="0"/>
          </a:p>
          <a:p>
            <a:endParaRPr lang="en-GB" altLang="en-US" dirty="0"/>
          </a:p>
        </p:txBody>
      </p:sp>
      <p:graphicFrame>
        <p:nvGraphicFramePr>
          <p:cNvPr id="690284" name="Group 108">
            <a:extLst>
              <a:ext uri="{FF2B5EF4-FFF2-40B4-BE49-F238E27FC236}">
                <a16:creationId xmlns:a16="http://schemas.microsoft.com/office/drawing/2014/main" id="{BA7F8D28-094E-4DC7-8A15-6F45217D1362}"/>
              </a:ext>
            </a:extLst>
          </p:cNvPr>
          <p:cNvGraphicFramePr>
            <a:graphicFrameLocks/>
          </p:cNvGraphicFramePr>
          <p:nvPr>
            <p:extLst>
              <p:ext uri="{D42A27DB-BD31-4B8C-83A1-F6EECF244321}">
                <p14:modId xmlns:p14="http://schemas.microsoft.com/office/powerpoint/2010/main" val="2283750768"/>
              </p:ext>
            </p:extLst>
          </p:nvPr>
        </p:nvGraphicFramePr>
        <p:xfrm>
          <a:off x="5115560" y="3708400"/>
          <a:ext cx="4038600" cy="2590800"/>
        </p:xfrm>
        <a:graphic>
          <a:graphicData uri="http://schemas.openxmlformats.org/drawingml/2006/table">
            <a:tbl>
              <a:tblPr/>
              <a:tblGrid>
                <a:gridCol w="1346200">
                  <a:extLst>
                    <a:ext uri="{9D8B030D-6E8A-4147-A177-3AD203B41FA5}">
                      <a16:colId xmlns:a16="http://schemas.microsoft.com/office/drawing/2014/main" val="2129522792"/>
                    </a:ext>
                  </a:extLst>
                </a:gridCol>
                <a:gridCol w="1346200">
                  <a:extLst>
                    <a:ext uri="{9D8B030D-6E8A-4147-A177-3AD203B41FA5}">
                      <a16:colId xmlns:a16="http://schemas.microsoft.com/office/drawing/2014/main" val="1616782821"/>
                    </a:ext>
                  </a:extLst>
                </a:gridCol>
                <a:gridCol w="1346200">
                  <a:extLst>
                    <a:ext uri="{9D8B030D-6E8A-4147-A177-3AD203B41FA5}">
                      <a16:colId xmlns:a16="http://schemas.microsoft.com/office/drawing/2014/main" val="2839128811"/>
                    </a:ext>
                  </a:extLst>
                </a:gridCol>
              </a:tblGrid>
              <a:tr h="396875">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altLang="en-US" sz="2800" b="0" i="1" u="none" strike="noStrike" cap="none" normalizeH="0" baseline="0">
                          <a:ln>
                            <a:noFill/>
                          </a:ln>
                          <a:solidFill>
                            <a:schemeClr val="tx1"/>
                          </a:solidFill>
                          <a:effectLst/>
                          <a:latin typeface="Arial" panose="020B0604020202020204" pitchFamily="34" charset="0"/>
                        </a:rPr>
                        <a:t>p</a:t>
                      </a:r>
                      <a:endParaRPr kumimoji="0" lang="en-US" altLang="en-US" sz="2800" b="0" i="1" u="none" strike="noStrike" cap="none" normalizeH="0" baseline="0">
                        <a:ln>
                          <a:noFill/>
                        </a:ln>
                        <a:solidFill>
                          <a:schemeClr val="tx1"/>
                        </a:solidFill>
                        <a:effectLst/>
                        <a:latin typeface="Arial" panose="020B0604020202020204" pitchFamily="34" charset="0"/>
                      </a:endParaRPr>
                    </a:p>
                  </a:txBody>
                  <a:tcPr horzOverflow="overflow">
                    <a:lnL cap="flat">
                      <a:noFill/>
                    </a:lnL>
                    <a:lnR>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altLang="en-US" sz="2800" b="0" i="1" u="none" strike="noStrike" cap="none" normalizeH="0" baseline="0" dirty="0">
                          <a:ln>
                            <a:noFill/>
                          </a:ln>
                          <a:solidFill>
                            <a:schemeClr val="tx1"/>
                          </a:solidFill>
                          <a:effectLst/>
                          <a:latin typeface="Arial" panose="020B0604020202020204" pitchFamily="34" charset="0"/>
                        </a:rPr>
                        <a:t>Q</a:t>
                      </a:r>
                      <a:endParaRPr kumimoji="0" lang="en-US" altLang="en-US" sz="2800" b="0" i="1" u="none" strike="noStrike" cap="none" normalizeH="0" baseline="0" dirty="0">
                        <a:ln>
                          <a:noFill/>
                        </a:ln>
                        <a:solidFill>
                          <a:schemeClr val="tx1"/>
                        </a:solidFill>
                        <a:effectLst/>
                        <a:latin typeface="Arial" panose="020B0604020202020204" pitchFamily="34" charset="0"/>
                      </a:endParaRPr>
                    </a:p>
                  </a:txBody>
                  <a:tcPr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altLang="en-US" sz="2800" b="0" i="1" u="none" strike="noStrike" cap="none" normalizeH="0" baseline="0">
                          <a:ln>
                            <a:noFill/>
                          </a:ln>
                          <a:solidFill>
                            <a:schemeClr val="tx1"/>
                          </a:solidFill>
                          <a:effectLst/>
                          <a:latin typeface="Arial" panose="020B0604020202020204" pitchFamily="34" charset="0"/>
                        </a:rPr>
                        <a:t>p</a:t>
                      </a:r>
                      <a:r>
                        <a:rPr kumimoji="0" lang="en-GB" altLang="en-US" sz="2800" b="0" i="1" u="none" strike="noStrike" cap="none" normalizeH="0" baseline="0">
                          <a:ln>
                            <a:noFill/>
                          </a:ln>
                          <a:solidFill>
                            <a:schemeClr val="tx1"/>
                          </a:solidFill>
                          <a:effectLst/>
                          <a:latin typeface="Arial" panose="020B0604020202020204" pitchFamily="34" charset="0"/>
                          <a:sym typeface="Symbol" panose="05050102010706020507" pitchFamily="18" charset="2"/>
                        </a:rPr>
                        <a:t></a:t>
                      </a:r>
                      <a:r>
                        <a:rPr kumimoji="0" lang="en-GB" altLang="en-US" sz="2800" b="0" i="1" u="none" strike="noStrike" cap="none" normalizeH="0" baseline="0">
                          <a:ln>
                            <a:noFill/>
                          </a:ln>
                          <a:solidFill>
                            <a:schemeClr val="tx1"/>
                          </a:solidFill>
                          <a:effectLst/>
                          <a:latin typeface="Arial" panose="020B0604020202020204" pitchFamily="34" charset="0"/>
                        </a:rPr>
                        <a:t>q</a:t>
                      </a:r>
                      <a:endParaRPr kumimoji="0" lang="en-US" altLang="en-US" sz="2800" b="0" i="1"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64614170"/>
                  </a:ext>
                </a:extLst>
              </a:tr>
              <a:tr h="396875">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1" i="0" u="none" strike="noStrike" cap="none" normalizeH="0" baseline="0" dirty="0">
                          <a:ln>
                            <a:noFill/>
                          </a:ln>
                          <a:solidFill>
                            <a:schemeClr val="tx1"/>
                          </a:solidFill>
                          <a:effectLst/>
                          <a:latin typeface="Arial" panose="020B0604020202020204" pitchFamily="34" charset="0"/>
                        </a:rPr>
                        <a:t>T</a:t>
                      </a:r>
                    </a:p>
                  </a:txBody>
                  <a:tcPr horzOverflow="overflow">
                    <a:lnL cap="flat">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1" i="0" u="none" strike="noStrike" cap="none" normalizeH="0" baseline="0" dirty="0">
                          <a:ln>
                            <a:noFill/>
                          </a:ln>
                          <a:solidFill>
                            <a:schemeClr val="tx1"/>
                          </a:solidFill>
                          <a:effectLst/>
                          <a:latin typeface="Arial" panose="020B0604020202020204" pitchFamily="34" charset="0"/>
                        </a:rPr>
                        <a:t>T</a:t>
                      </a: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1" i="0" u="none" strike="noStrike" cap="none" normalizeH="0" baseline="0" dirty="0">
                          <a:ln>
                            <a:noFill/>
                          </a:ln>
                          <a:solidFill>
                            <a:schemeClr val="tx1"/>
                          </a:solidFill>
                          <a:effectLst/>
                          <a:latin typeface="Arial" panose="020B0604020202020204" pitchFamily="34" charset="0"/>
                        </a:rPr>
                        <a:t>T</a:t>
                      </a: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54836009"/>
                  </a:ext>
                </a:extLst>
              </a:tr>
              <a:tr h="395288">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panose="020B0604020202020204" pitchFamily="34" charset="0"/>
                        </a:rPr>
                        <a:t>T</a:t>
                      </a:r>
                    </a:p>
                  </a:txBody>
                  <a:tcPr horzOverflow="overflow">
                    <a:lnL cap="flat">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panose="020B0604020202020204" pitchFamily="34" charset="0"/>
                        </a:rPr>
                        <a:t>F</a:t>
                      </a: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panose="020B0604020202020204" pitchFamily="34" charset="0"/>
                        </a:rPr>
                        <a:t>F</a:t>
                      </a: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65094538"/>
                  </a:ext>
                </a:extLst>
              </a:tr>
              <a:tr h="396875">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Arial" panose="020B0604020202020204" pitchFamily="34" charset="0"/>
                        </a:rPr>
                        <a:t>F</a:t>
                      </a:r>
                    </a:p>
                  </a:txBody>
                  <a:tcPr horzOverflow="overflow">
                    <a:lnL cap="flat">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Arial" panose="020B0604020202020204" pitchFamily="34" charset="0"/>
                        </a:rPr>
                        <a:t>T</a:t>
                      </a: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panose="020B0604020202020204" pitchFamily="34" charset="0"/>
                        </a:rPr>
                        <a:t>F</a:t>
                      </a: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36734752"/>
                  </a:ext>
                </a:extLst>
              </a:tr>
              <a:tr h="396875">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1" i="0" u="none" strike="noStrike" cap="none" normalizeH="0" baseline="0" dirty="0">
                          <a:ln>
                            <a:noFill/>
                          </a:ln>
                          <a:solidFill>
                            <a:schemeClr val="tx1"/>
                          </a:solidFill>
                          <a:effectLst/>
                          <a:latin typeface="Arial" panose="020B0604020202020204" pitchFamily="34" charset="0"/>
                        </a:rPr>
                        <a:t>F</a:t>
                      </a:r>
                    </a:p>
                  </a:txBody>
                  <a:tcPr horzOverflow="overflow">
                    <a:lnL cap="flat">
                      <a:noFill/>
                    </a:lnL>
                    <a:lnR>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1" i="0" u="none" strike="noStrike" cap="none" normalizeH="0" baseline="0" dirty="0">
                          <a:ln>
                            <a:noFill/>
                          </a:ln>
                          <a:solidFill>
                            <a:schemeClr val="tx1"/>
                          </a:solidFill>
                          <a:effectLst/>
                          <a:latin typeface="Arial" panose="020B0604020202020204" pitchFamily="34" charset="0"/>
                        </a:rPr>
                        <a:t>F</a:t>
                      </a: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defRPr>
                      </a:lvl1pPr>
                      <a:lvl2pPr algn="l">
                        <a:spcBef>
                          <a:spcPct val="20000"/>
                        </a:spcBef>
                        <a:defRPr sz="2400">
                          <a:solidFill>
                            <a:schemeClr val="tx1"/>
                          </a:solidFill>
                          <a:latin typeface="Arial" panose="020B0604020202020204" pitchFamily="34" charset="0"/>
                        </a:defRPr>
                      </a:lvl2pPr>
                      <a:lvl3pPr algn="l">
                        <a:spcBef>
                          <a:spcPct val="20000"/>
                        </a:spcBef>
                        <a:defRPr sz="2000">
                          <a:solidFill>
                            <a:schemeClr val="tx1"/>
                          </a:solidFill>
                          <a:latin typeface="Arial" panose="020B0604020202020204" pitchFamily="34" charset="0"/>
                        </a:defRPr>
                      </a:lvl3pPr>
                      <a:lvl4pPr algn="l">
                        <a:spcBef>
                          <a:spcPct val="20000"/>
                        </a:spcBef>
                        <a:defRPr>
                          <a:solidFill>
                            <a:schemeClr val="tx1"/>
                          </a:solidFill>
                          <a:latin typeface="Arial" panose="020B0604020202020204" pitchFamily="34" charset="0"/>
                        </a:defRPr>
                      </a:lvl4pPr>
                      <a:lvl5pPr algn="l">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1" i="0" u="none" strike="noStrike" cap="none" normalizeH="0" baseline="0" dirty="0">
                          <a:ln>
                            <a:noFill/>
                          </a:ln>
                          <a:solidFill>
                            <a:schemeClr val="tx1"/>
                          </a:solidFill>
                          <a:effectLst/>
                          <a:latin typeface="Arial" panose="020B0604020202020204" pitchFamily="34" charset="0"/>
                        </a:rPr>
                        <a:t>T</a:t>
                      </a:r>
                    </a:p>
                  </a:txBody>
                  <a:tcPr horzOverflow="overflow">
                    <a:lnL w="12700" cap="flat" cmpd="sng" algn="ctr">
                      <a:solidFill>
                        <a:schemeClr val="tx1"/>
                      </a:solidFill>
                      <a:prstDash val="solid"/>
                      <a:round/>
                      <a:headEnd type="none" w="med" len="med"/>
                      <a:tailEnd type="none" w="med" len="med"/>
                    </a:lnL>
                    <a:lnR cap="flat">
                      <a:noFill/>
                    </a:lnR>
                    <a:lnT w="12700" cap="flat" cmpd="sng" algn="ctr">
                      <a:solidFill>
                        <a:schemeClr val="tx1"/>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98949313"/>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2466" name="Rectangle 2">
            <a:extLst>
              <a:ext uri="{FF2B5EF4-FFF2-40B4-BE49-F238E27FC236}">
                <a16:creationId xmlns:a16="http://schemas.microsoft.com/office/drawing/2014/main" id="{066081F7-14FB-877D-DBB7-D68516DC22D5}"/>
              </a:ext>
            </a:extLst>
          </p:cNvPr>
          <p:cNvSpPr>
            <a:spLocks noGrp="1" noChangeArrowheads="1"/>
          </p:cNvSpPr>
          <p:nvPr>
            <p:ph type="title"/>
          </p:nvPr>
        </p:nvSpPr>
        <p:spPr>
          <a:xfrm>
            <a:off x="1985963" y="0"/>
            <a:ext cx="8229600" cy="1143000"/>
          </a:xfrm>
        </p:spPr>
        <p:txBody>
          <a:bodyPr/>
          <a:lstStyle/>
          <a:p>
            <a:r>
              <a:rPr lang="en-GB" altLang="en-US" dirty="0"/>
              <a:t>Proof of the Contrapositive  </a:t>
            </a:r>
          </a:p>
        </p:txBody>
      </p:sp>
      <p:sp>
        <p:nvSpPr>
          <p:cNvPr id="702467" name="Rectangle 3">
            <a:extLst>
              <a:ext uri="{FF2B5EF4-FFF2-40B4-BE49-F238E27FC236}">
                <a16:creationId xmlns:a16="http://schemas.microsoft.com/office/drawing/2014/main" id="{07DD0495-4750-AA19-6297-C7E0D4E6FFFC}"/>
              </a:ext>
            </a:extLst>
          </p:cNvPr>
          <p:cNvSpPr>
            <a:spLocks noGrp="1" noChangeArrowheads="1"/>
          </p:cNvSpPr>
          <p:nvPr>
            <p:ph type="body" sz="half" idx="1"/>
          </p:nvPr>
        </p:nvSpPr>
        <p:spPr>
          <a:xfrm>
            <a:off x="1706881" y="1277938"/>
            <a:ext cx="8729346" cy="1382712"/>
          </a:xfrm>
        </p:spPr>
        <p:txBody>
          <a:bodyPr/>
          <a:lstStyle/>
          <a:p>
            <a:pPr>
              <a:buFontTx/>
              <a:buNone/>
            </a:pPr>
            <a:r>
              <a:rPr lang="en-GB" altLang="en-US" dirty="0"/>
              <a:t>	Compute the truth table of the statement </a:t>
            </a:r>
            <a:br>
              <a:rPr lang="en-GB" altLang="en-US" dirty="0"/>
            </a:br>
            <a:r>
              <a:rPr lang="en-GB" altLang="en-US" dirty="0"/>
              <a:t>(</a:t>
            </a:r>
            <a:r>
              <a:rPr lang="en-GB" altLang="en-US" i="1" dirty="0"/>
              <a:t>p</a:t>
            </a:r>
            <a:r>
              <a:rPr lang="en-GB" altLang="en-US" dirty="0"/>
              <a:t> </a:t>
            </a:r>
            <a:r>
              <a:rPr lang="en-GB" altLang="en-US" dirty="0">
                <a:sym typeface="Symbol" panose="05050102010706020507" pitchFamily="18" charset="2"/>
              </a:rPr>
              <a:t></a:t>
            </a:r>
            <a:r>
              <a:rPr lang="en-GB" altLang="en-US" dirty="0"/>
              <a:t> </a:t>
            </a:r>
            <a:r>
              <a:rPr lang="en-GB" altLang="en-US" i="1" dirty="0"/>
              <a:t>q</a:t>
            </a:r>
            <a:r>
              <a:rPr lang="en-GB" altLang="en-US" dirty="0"/>
              <a:t>) </a:t>
            </a:r>
            <a:r>
              <a:rPr lang="en-GB" altLang="en-US" dirty="0">
                <a:sym typeface="Symbol" panose="05050102010706020507" pitchFamily="18" charset="2"/>
              </a:rPr>
              <a:t></a:t>
            </a:r>
            <a:r>
              <a:rPr lang="en-GB" altLang="en-US" dirty="0"/>
              <a:t> (~</a:t>
            </a:r>
            <a:r>
              <a:rPr lang="en-GB" altLang="en-US" i="1" dirty="0"/>
              <a:t>q</a:t>
            </a:r>
            <a:r>
              <a:rPr lang="en-GB" altLang="en-US" dirty="0"/>
              <a:t> </a:t>
            </a:r>
            <a:r>
              <a:rPr lang="en-GB" altLang="en-US" dirty="0">
                <a:sym typeface="Symbol" panose="05050102010706020507" pitchFamily="18" charset="2"/>
              </a:rPr>
              <a:t></a:t>
            </a:r>
            <a:r>
              <a:rPr lang="en-GB" altLang="en-US" dirty="0"/>
              <a:t> ~</a:t>
            </a:r>
            <a:r>
              <a:rPr lang="en-GB" altLang="en-US" i="1" dirty="0"/>
              <a:t>p</a:t>
            </a:r>
            <a:r>
              <a:rPr lang="en-GB" altLang="en-US" dirty="0"/>
              <a:t>)</a:t>
            </a:r>
            <a:endParaRPr lang="en-US" alt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3118</TotalTime>
  <Words>2476</Words>
  <Application>Microsoft Office PowerPoint</Application>
  <PresentationFormat>Widescreen</PresentationFormat>
  <Paragraphs>457</Paragraphs>
  <Slides>37</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vt:lpstr>
      <vt:lpstr>Calibri</vt:lpstr>
      <vt:lpstr>Calibri Light</vt:lpstr>
      <vt:lpstr>Cambria Math</vt:lpstr>
      <vt:lpstr>Symbol</vt:lpstr>
      <vt:lpstr>Times New Roman</vt:lpstr>
      <vt:lpstr>Office Theme</vt:lpstr>
      <vt:lpstr> Discrete Mathematics </vt:lpstr>
      <vt:lpstr>Conditional Statement/Implication</vt:lpstr>
      <vt:lpstr>Conditional Statement/Implication (continued)</vt:lpstr>
      <vt:lpstr>Truth Table Representing Implication</vt:lpstr>
      <vt:lpstr>PowerPoint Presentation</vt:lpstr>
      <vt:lpstr>Examples where p  q is viewed as a logic operation</vt:lpstr>
      <vt:lpstr>Converse and contrapositive</vt:lpstr>
      <vt:lpstr>Equivalence or biconditional</vt:lpstr>
      <vt:lpstr>Proof of the Contrapositive  </vt:lpstr>
      <vt:lpstr>PowerPoint Presentation</vt:lpstr>
      <vt:lpstr>Tautology and Contradiction</vt:lpstr>
      <vt:lpstr>Contingency</vt:lpstr>
      <vt:lpstr>Contingency Example</vt:lpstr>
      <vt:lpstr>Logically equivalent</vt:lpstr>
      <vt:lpstr>Example of Logical Equivalence Prove:  p  (q  r)  ( p  q)  ( p  r)</vt:lpstr>
      <vt:lpstr>Additional Properties (p  q)  ((~p)  q)</vt:lpstr>
      <vt:lpstr>Additional Properties (p  q)  (~q  ~p)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DELL</dc:creator>
  <cp:lastModifiedBy>DELL</cp:lastModifiedBy>
  <cp:revision>55</cp:revision>
  <dcterms:created xsi:type="dcterms:W3CDTF">2024-07-23T06:43:31Z</dcterms:created>
  <dcterms:modified xsi:type="dcterms:W3CDTF">2024-08-01T06:02:20Z</dcterms:modified>
</cp:coreProperties>
</file>

<file path=docProps/thumbnail.jpeg>
</file>